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62" r:id="rId1"/>
    <p:sldMasterId id="2147484987" r:id="rId2"/>
  </p:sldMasterIdLst>
  <p:notesMasterIdLst>
    <p:notesMasterId r:id="rId26"/>
  </p:notesMasterIdLst>
  <p:sldIdLst>
    <p:sldId id="359" r:id="rId3"/>
    <p:sldId id="318" r:id="rId4"/>
    <p:sldId id="320" r:id="rId5"/>
    <p:sldId id="362" r:id="rId6"/>
    <p:sldId id="345" r:id="rId7"/>
    <p:sldId id="365" r:id="rId8"/>
    <p:sldId id="346" r:id="rId9"/>
    <p:sldId id="348" r:id="rId10"/>
    <p:sldId id="374" r:id="rId11"/>
    <p:sldId id="375" r:id="rId12"/>
    <p:sldId id="347" r:id="rId13"/>
    <p:sldId id="361" r:id="rId14"/>
    <p:sldId id="353" r:id="rId15"/>
    <p:sldId id="367" r:id="rId16"/>
    <p:sldId id="369" r:id="rId17"/>
    <p:sldId id="368" r:id="rId18"/>
    <p:sldId id="352" r:id="rId19"/>
    <p:sldId id="371" r:id="rId20"/>
    <p:sldId id="354" r:id="rId21"/>
    <p:sldId id="372" r:id="rId22"/>
    <p:sldId id="366" r:id="rId23"/>
    <p:sldId id="373" r:id="rId24"/>
    <p:sldId id="356" r:id="rId25"/>
  </p:sldIdLst>
  <p:sldSz cx="9144000" cy="6858000" type="screen4x3"/>
  <p:notesSz cx="6858000" cy="9144000"/>
  <p:embeddedFontLst>
    <p:embeddedFont>
      <p:font typeface="맑은 고딕" pitchFamily="50" charset="-127"/>
      <p:regular r:id="rId27"/>
      <p:bold r:id="rId28"/>
    </p:embeddedFont>
    <p:embeddedFont>
      <p:font typeface="Arial Black" pitchFamily="34" charset="0"/>
      <p:bold r:id="rId2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  <p15:guide id="5" orient="horz" pos="11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01D24"/>
    <a:srgbClr val="FFC000"/>
    <a:srgbClr val="F8F4A6"/>
    <a:srgbClr val="404040"/>
    <a:srgbClr val="EC008C"/>
    <a:srgbClr val="9999FF"/>
    <a:srgbClr val="F76D9E"/>
    <a:srgbClr val="FEFFEF"/>
    <a:srgbClr val="1D1E33"/>
    <a:srgbClr val="E7ECF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1" autoAdjust="0"/>
    <p:restoredTop sz="94660"/>
  </p:normalViewPr>
  <p:slideViewPr>
    <p:cSldViewPr>
      <p:cViewPr varScale="1">
        <p:scale>
          <a:sx n="65" d="100"/>
          <a:sy n="65" d="100"/>
        </p:scale>
        <p:origin x="-1638" y="-108"/>
      </p:cViewPr>
      <p:guideLst>
        <p:guide orient="horz" pos="2840"/>
        <p:guide orient="horz" pos="1117"/>
        <p:guide pos="2880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8E747-DFE0-4F33-9BB6-DFAAA65D49BF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D6081-0ECA-465E-A02E-FEE9D7772B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177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4252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8639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/>
          <a:srcRect l="13631" t="9886" r="13631" b="695"/>
          <a:stretch/>
        </p:blipFill>
        <p:spPr>
          <a:xfrm>
            <a:off x="-1" y="1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717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141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6839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0928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55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33909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39" r:id="rId1"/>
    <p:sldLayoutId id="2147485240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38" r:id="rId1"/>
    <p:sldLayoutId id="2147485241" r:id="rId2"/>
    <p:sldLayoutId id="2147485242" r:id="rId3"/>
    <p:sldLayoutId id="2147485243" r:id="rId4"/>
    <p:sldLayoutId id="2147485244" r:id="rId5"/>
    <p:sldLayoutId id="2147485245" r:id="rId6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remix3d.com/details/G009SXQ93M7K" TargetMode="External"/><Relationship Id="rId7" Type="http://schemas.openxmlformats.org/officeDocument/2006/relationships/image" Target="../media/image49.sv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40.png"/><Relationship Id="rId18" Type="http://schemas.openxmlformats.org/officeDocument/2006/relationships/image" Target="../media/image43.jpeg"/><Relationship Id="rId26" Type="http://schemas.openxmlformats.org/officeDocument/2006/relationships/image" Target="../media/image48.png"/><Relationship Id="rId3" Type="http://schemas.openxmlformats.org/officeDocument/2006/relationships/hyperlink" Target="https://www.remix3d.com/details/G009SXQ93M7K" TargetMode="External"/><Relationship Id="rId21" Type="http://schemas.openxmlformats.org/officeDocument/2006/relationships/image" Target="../media/image36.png"/><Relationship Id="rId7" Type="http://schemas.openxmlformats.org/officeDocument/2006/relationships/image" Target="../media/image11.png"/><Relationship Id="rId12" Type="http://schemas.openxmlformats.org/officeDocument/2006/relationships/image" Target="../media/image55.svg"/><Relationship Id="rId17" Type="http://schemas.openxmlformats.org/officeDocument/2006/relationships/image" Target="../media/image42.jpeg"/><Relationship Id="rId25" Type="http://schemas.openxmlformats.org/officeDocument/2006/relationships/image" Target="../media/image66.svg"/><Relationship Id="rId2" Type="http://schemas.microsoft.com/office/2017/06/relationships/model3d" Target="../media/model3d3.glb"/><Relationship Id="rId16" Type="http://schemas.openxmlformats.org/officeDocument/2006/relationships/image" Target="../media/image59.sv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24" Type="http://schemas.openxmlformats.org/officeDocument/2006/relationships/image" Target="../media/image47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23" Type="http://schemas.openxmlformats.org/officeDocument/2006/relationships/image" Target="../media/image46.jpeg"/><Relationship Id="rId10" Type="http://schemas.openxmlformats.org/officeDocument/2006/relationships/image" Target="../media/image53.svg"/><Relationship Id="rId19" Type="http://schemas.openxmlformats.org/officeDocument/2006/relationships/image" Target="../media/image44.jpeg"/><Relationship Id="rId4" Type="http://schemas.openxmlformats.org/officeDocument/2006/relationships/image" Target="../media/image471.png"/><Relationship Id="rId9" Type="http://schemas.openxmlformats.org/officeDocument/2006/relationships/image" Target="../media/image38.png"/><Relationship Id="rId14" Type="http://schemas.openxmlformats.org/officeDocument/2006/relationships/image" Target="../media/image57.svg"/><Relationship Id="rId22" Type="http://schemas.openxmlformats.org/officeDocument/2006/relationships/image" Target="../media/image471.png"/><Relationship Id="rId27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hyperlink" Target="https://www.remix3d.com/details/G009SXQ93M7K" TargetMode="External"/><Relationship Id="rId4" Type="http://schemas.microsoft.com/office/2017/06/relationships/model3d" Target="../media/model3d3.glb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hyperlink" Target="https://www.remix3d.com/details/G009SXQ93M7K" TargetMode="External"/><Relationship Id="rId4" Type="http://schemas.microsoft.com/office/2017/06/relationships/model3d" Target="../media/model3d3.glb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hyperlink" Target="https://www.remix3d.com/details/G009SXQ93M7K" TargetMode="External"/><Relationship Id="rId4" Type="http://schemas.microsoft.com/office/2017/06/relationships/model3d" Target="../media/model3d3.glb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29.sv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2.svg"/><Relationship Id="rId10" Type="http://schemas.openxmlformats.org/officeDocument/2006/relationships/image" Target="../media/image76.sv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4.png"/><Relationship Id="rId18" Type="http://schemas.openxmlformats.org/officeDocument/2006/relationships/image" Target="../media/image60.png"/><Relationship Id="rId3" Type="http://schemas.openxmlformats.org/officeDocument/2006/relationships/image" Target="../media/image80.svg"/><Relationship Id="rId7" Type="http://schemas.openxmlformats.org/officeDocument/2006/relationships/image" Target="../media/image82.svg"/><Relationship Id="rId12" Type="http://schemas.openxmlformats.org/officeDocument/2006/relationships/image" Target="../media/image471.png"/><Relationship Id="rId17" Type="http://schemas.openxmlformats.org/officeDocument/2006/relationships/image" Target="../media/image59.png"/><Relationship Id="rId2" Type="http://schemas.openxmlformats.org/officeDocument/2006/relationships/image" Target="../media/image55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hyperlink" Target="https://www.remix3d.com/details/G009SXQ93M7K" TargetMode="External"/><Relationship Id="rId5" Type="http://schemas.openxmlformats.org/officeDocument/2006/relationships/image" Target="../media/image55.svg"/><Relationship Id="rId15" Type="http://schemas.openxmlformats.org/officeDocument/2006/relationships/image" Target="../media/image36.png"/><Relationship Id="rId10" Type="http://schemas.microsoft.com/office/2017/06/relationships/model3d" Target="../media/model3d3.glb"/><Relationship Id="rId19" Type="http://schemas.openxmlformats.org/officeDocument/2006/relationships/image" Target="../media/image88.svg"/><Relationship Id="rId4" Type="http://schemas.openxmlformats.org/officeDocument/2006/relationships/image" Target="../media/image56.png"/><Relationship Id="rId9" Type="http://schemas.openxmlformats.org/officeDocument/2006/relationships/image" Target="../media/image84.svg"/><Relationship Id="rId1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image" Target="../media/image15.png"/><Relationship Id="rId3" Type="http://schemas.microsoft.com/office/2007/relationships/hdphoto" Target="../media/hdphoto1.wdp"/><Relationship Id="rId21" Type="http://schemas.openxmlformats.org/officeDocument/2006/relationships/hyperlink" Target="https://www.remix3d.com/details/G009SXHBSXDH" TargetMode="External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microsoft.com/office/2007/relationships/hdphoto" Target="../media/hdphoto6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24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23" Type="http://schemas.openxmlformats.org/officeDocument/2006/relationships/image" Target="../media/image13.png"/><Relationship Id="rId10" Type="http://schemas.openxmlformats.org/officeDocument/2006/relationships/image" Target="../media/image7.png"/><Relationship Id="rId19" Type="http://schemas.openxmlformats.org/officeDocument/2006/relationships/image" Target="../media/image15.sv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9.jpeg"/><Relationship Id="rId22" Type="http://schemas.openxmlformats.org/officeDocument/2006/relationships/image" Target="../media/image161.png"/><Relationship Id="rId27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8.wdp"/><Relationship Id="rId1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0.png"/><Relationship Id="rId17" Type="http://schemas.openxmlformats.org/officeDocument/2006/relationships/image" Target="../media/image31.svg"/><Relationship Id="rId2" Type="http://schemas.openxmlformats.org/officeDocument/2006/relationships/image" Target="../media/image16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5" Type="http://schemas.openxmlformats.org/officeDocument/2006/relationships/image" Target="../media/image22.svg"/><Relationship Id="rId15" Type="http://schemas.openxmlformats.org/officeDocument/2006/relationships/image" Target="../media/image29.sv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6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371.png"/><Relationship Id="rId4" Type="http://schemas.openxmlformats.org/officeDocument/2006/relationships/image" Target="../media/image25.png"/><Relationship Id="rId9" Type="http://schemas.openxmlformats.org/officeDocument/2006/relationships/hyperlink" Target="https://www.remix3d.com/details/G009SVJ2HG4H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svg"/><Relationship Id="rId3" Type="http://schemas.microsoft.com/office/2007/relationships/hdphoto" Target="../media/hdphoto11.wdp"/><Relationship Id="rId7" Type="http://schemas.openxmlformats.org/officeDocument/2006/relationships/image" Target="../media/image42.svg"/><Relationship Id="rId12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2"/>
          <p:cNvSpPr txBox="1">
            <a:spLocks/>
          </p:cNvSpPr>
          <p:nvPr/>
        </p:nvSpPr>
        <p:spPr bwMode="auto">
          <a:xfrm>
            <a:off x="5895975" y="5262592"/>
            <a:ext cx="324802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/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2015112082  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컴퓨터공학과  김 현 도</a:t>
            </a:r>
            <a:endParaRPr lang="en-US" altLang="ko-KR" sz="1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10X10" panose="020D0604000000000000" pitchFamily="50" charset="-127"/>
              <a:cs typeface="Arial" panose="020B0604020202020204" pitchFamily="34" charset="0"/>
            </a:endParaRPr>
          </a:p>
          <a:p>
            <a:pPr latinLnBrk="1"/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2015112104  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컴퓨터공학과  이 정 우</a:t>
            </a:r>
            <a:endParaRPr lang="en-US" altLang="ko-KR" sz="1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10X10" panose="020D0604000000000000" pitchFamily="50" charset="-127"/>
              <a:cs typeface="Arial" panose="020B0604020202020204" pitchFamily="34" charset="0"/>
            </a:endParaRPr>
          </a:p>
          <a:p>
            <a:pPr latinLnBrk="1"/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2015112149  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컴퓨터공학과  연 정 민</a:t>
            </a:r>
            <a:endParaRPr lang="en-US" altLang="ko-KR" sz="1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10X10" panose="020D0604000000000000" pitchFamily="50" charset="-127"/>
              <a:cs typeface="Arial" panose="020B0604020202020204" pitchFamily="34" charset="0"/>
            </a:endParaRPr>
          </a:p>
          <a:p>
            <a:pPr latinLnBrk="1"/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2015112150  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컴퓨터공학과  최 연 호</a:t>
            </a:r>
            <a:endParaRPr lang="en-US" altLang="ko-KR" sz="1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1475656" y="2833479"/>
            <a:ext cx="61926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0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공개 </a:t>
            </a:r>
            <a:r>
              <a:rPr kumimoji="0" lang="en-US" altLang="ko-KR" sz="40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SW</a:t>
            </a:r>
            <a:r>
              <a:rPr kumimoji="0" lang="ko-KR" altLang="en-US" sz="40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프로젝트  최종발표</a:t>
            </a:r>
            <a:endParaRPr kumimoji="0" lang="en-US" altLang="ko-KR" sz="4000" b="1" spc="-15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xmlns="" id="{DB1B76D7-51CB-42A3-A351-222174C3F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74757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1800" spc="3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Tensorflow</a:t>
            </a:r>
            <a:r>
              <a:rPr lang="en-US" altLang="ko-KR" sz="1800" spc="3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Lite</a:t>
            </a:r>
            <a:r>
              <a:rPr lang="ko-KR" altLang="en-US" sz="1800" spc="3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800" spc="3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API</a:t>
            </a:r>
            <a:r>
              <a:rPr lang="ko-KR" altLang="en-US" sz="1800" spc="3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활용한</a:t>
            </a:r>
            <a:endParaRPr lang="en-US" altLang="ko-KR" sz="1800" spc="3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defRPr/>
            </a:pPr>
            <a:r>
              <a:rPr lang="ko-KR" altLang="en-US" sz="1800" spc="3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시각장애인 보행보조 </a:t>
            </a:r>
            <a:r>
              <a:rPr lang="en-US" altLang="ko-KR" sz="1800" spc="3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APP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2CEEFA4-F443-4978-B7A2-4DE332E71B69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519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진행과정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3" name="3D 모델 22" descr="Mobile phone">
                <a:extLst>
                  <a:ext uri="{FF2B5EF4-FFF2-40B4-BE49-F238E27FC236}">
                    <a16:creationId xmlns:a16="http://schemas.microsoft.com/office/drawing/2014/main" id="{27311CB9-B01B-44C4-B68C-06C3D7EF3D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21838" y="692696"/>
              <a:ext cx="2700324" cy="55117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324" cy="551176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4847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모델 22" descr="Mobile phon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27311CB9-B01B-44C4-B68C-06C3D7EF3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21838" y="692696"/>
                <a:ext cx="2700324" cy="5511760"/>
              </a:xfrm>
              <a:prstGeom prst="rect">
                <a:avLst/>
              </a:prstGeom>
              <a:solidFill>
                <a:schemeClr val="tx1"/>
              </a:solidFill>
            </p:spPr>
          </p:pic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B6427D0-0C85-40AB-B91B-FC93CBBC6DA3}"/>
              </a:ext>
            </a:extLst>
          </p:cNvPr>
          <p:cNvSpPr/>
          <p:nvPr/>
        </p:nvSpPr>
        <p:spPr>
          <a:xfrm>
            <a:off x="3419872" y="1268760"/>
            <a:ext cx="2304256" cy="45365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스피커폰">
            <a:extLst>
              <a:ext uri="{FF2B5EF4-FFF2-40B4-BE49-F238E27FC236}">
                <a16:creationId xmlns:a16="http://schemas.microsoft.com/office/drawing/2014/main" xmlns="" id="{DEEC052A-E048-415E-A919-540135A14D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86808" y="3043808"/>
            <a:ext cx="770384" cy="7703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2128167A-053E-48E7-9E7E-5443B20ED9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0117" y="3401118"/>
            <a:ext cx="1450752" cy="1766612"/>
          </a:xfrm>
          <a:prstGeom prst="rect">
            <a:avLst/>
          </a:prstGeom>
        </p:spPr>
      </p:pic>
      <p:sp>
        <p:nvSpPr>
          <p:cNvPr id="26" name="제목 2">
            <a:extLst>
              <a:ext uri="{FF2B5EF4-FFF2-40B4-BE49-F238E27FC236}">
                <a16:creationId xmlns:a16="http://schemas.microsoft.com/office/drawing/2014/main" xmlns="" id="{580DC8EB-AE78-482D-801E-13E759318F96}"/>
              </a:ext>
            </a:extLst>
          </p:cNvPr>
          <p:cNvSpPr txBox="1">
            <a:spLocks/>
          </p:cNvSpPr>
          <p:nvPr/>
        </p:nvSpPr>
        <p:spPr bwMode="auto">
          <a:xfrm>
            <a:off x="3410078" y="2246506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ko-KR" altLang="en-US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비현실적</a:t>
            </a:r>
            <a:endParaRPr lang="en-US" altLang="ko-KR" sz="2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B6CC6D6D-5E49-4DF2-A76D-71027D5428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7870" y="4678137"/>
            <a:ext cx="1450752" cy="1766612"/>
          </a:xfrm>
          <a:prstGeom prst="rect">
            <a:avLst/>
          </a:prstGeom>
        </p:spPr>
      </p:pic>
      <p:sp>
        <p:nvSpPr>
          <p:cNvPr id="28" name="제목 2">
            <a:extLst>
              <a:ext uri="{FF2B5EF4-FFF2-40B4-BE49-F238E27FC236}">
                <a16:creationId xmlns:a16="http://schemas.microsoft.com/office/drawing/2014/main" xmlns="" id="{372DE0D0-CC8C-40F5-924C-43D2FCAEE6A9}"/>
              </a:ext>
            </a:extLst>
          </p:cNvPr>
          <p:cNvSpPr txBox="1">
            <a:spLocks/>
          </p:cNvSpPr>
          <p:nvPr/>
        </p:nvSpPr>
        <p:spPr bwMode="auto">
          <a:xfrm>
            <a:off x="3432363" y="1748477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010-XXXX-XXXX</a:t>
            </a:r>
          </a:p>
        </p:txBody>
      </p:sp>
    </p:spTree>
    <p:extLst>
      <p:ext uri="{BB962C8B-B14F-4D97-AF65-F5344CB8AC3E}">
        <p14:creationId xmlns:p14="http://schemas.microsoft.com/office/powerpoint/2010/main" xmlns="" val="279786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2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6" grpId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9206" y="4797152"/>
            <a:ext cx="6605588" cy="935608"/>
            <a:chOff x="1385888" y="4065017"/>
            <a:chExt cx="6605588" cy="935608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1385888" y="4065017"/>
              <a:ext cx="660558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3500" b="1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최종결과물 소개 및 설명</a:t>
              </a:r>
              <a:endParaRPr kumimoji="0" lang="en-US" altLang="ko-KR" sz="35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1385888" y="4662488"/>
              <a:ext cx="66055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시각장애인 보행보조 </a:t>
              </a:r>
              <a:r>
                <a:rPr kumimoji="0" lang="en-US" altLang="ko-KR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APP ‘CANE’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6F93A6-716B-4546-B756-9C13D7252F4C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2B13E4-4A2A-4302-B91C-109D172EA53B}"/>
              </a:ext>
            </a:extLst>
          </p:cNvPr>
          <p:cNvSpPr txBox="1"/>
          <p:nvPr/>
        </p:nvSpPr>
        <p:spPr>
          <a:xfrm>
            <a:off x="5673" y="980728"/>
            <a:ext cx="9144000" cy="315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본고딕 KR Heavy" panose="020B0A00000000000000" pitchFamily="34" charset="-127"/>
                <a:ea typeface="본고딕 KR Heavy" panose="020B0A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2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  <a:latin typeface="ADAM.CG PRO" pitchFamily="50" charset="0"/>
                <a:ea typeface="12롯데마트드림Bold" panose="02020603020101020101" pitchFamily="18" charset="-127"/>
              </a:rPr>
              <a:t>04</a:t>
            </a:r>
            <a:endParaRPr lang="ko-KR" altLang="en-US" sz="20000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25400" dir="13500000">
                  <a:prstClr val="black">
                    <a:alpha val="40000"/>
                  </a:prstClr>
                </a:innerShdw>
              </a:effectLst>
              <a:latin typeface="ADAM.CG PRO" pitchFamily="50" charset="0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6216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6BB185-6053-4179-AA76-AD698FE81993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" name="3D 모델 4" descr="Mobile phone">
                <a:extLst>
                  <a:ext uri="{FF2B5EF4-FFF2-40B4-BE49-F238E27FC236}">
                    <a16:creationId xmlns:a16="http://schemas.microsoft.com/office/drawing/2014/main" id="{729FC698-7A5F-493D-AC71-5B3C653FF3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21838" y="692696"/>
              <a:ext cx="2700324" cy="55117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324" cy="551176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4847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 descr="Mobile phon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729FC698-7A5F-493D-AC71-5B3C653FF3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21838" y="692696"/>
                <a:ext cx="2700324" cy="5511760"/>
              </a:xfrm>
              <a:prstGeom prst="rect">
                <a:avLst/>
              </a:prstGeom>
              <a:solidFill>
                <a:schemeClr val="tx1"/>
              </a:solidFill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B79DCD0-77A2-4495-823C-B2D59CDC3223}"/>
              </a:ext>
            </a:extLst>
          </p:cNvPr>
          <p:cNvSpPr/>
          <p:nvPr/>
        </p:nvSpPr>
        <p:spPr>
          <a:xfrm>
            <a:off x="3419872" y="1268760"/>
            <a:ext cx="2304256" cy="45365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A2871F-8EF2-451D-A285-0F3E924D96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7904" y="1628800"/>
            <a:ext cx="433660" cy="436101"/>
          </a:xfrm>
          <a:prstGeom prst="rect">
            <a:avLst/>
          </a:prstGeom>
          <a:ln w="82550" cap="rnd">
            <a:solidFill>
              <a:schemeClr val="accent4">
                <a:lumMod val="75000"/>
              </a:schemeClr>
            </a:solidFill>
          </a:ln>
          <a:effectLst>
            <a:softEdge rad="63500"/>
          </a:effectLst>
        </p:spPr>
      </p:pic>
      <p:pic>
        <p:nvPicPr>
          <p:cNvPr id="9" name="그래픽 8" descr="무선">
            <a:extLst>
              <a:ext uri="{FF2B5EF4-FFF2-40B4-BE49-F238E27FC236}">
                <a16:creationId xmlns:a16="http://schemas.microsoft.com/office/drawing/2014/main" xmlns="" id="{BD344C0B-542A-448E-BD0E-52CDB45CE1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5007664">
            <a:off x="1564893" y="1866305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D36467-26D4-48E4-BBEA-CA5322835E67}"/>
              </a:ext>
            </a:extLst>
          </p:cNvPr>
          <p:cNvSpPr txBox="1"/>
          <p:nvPr/>
        </p:nvSpPr>
        <p:spPr>
          <a:xfrm>
            <a:off x="1835696" y="119675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빅스비</a:t>
            </a:r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F339600-0BA4-431D-8578-C9012C028CDA}"/>
              </a:ext>
            </a:extLst>
          </p:cNvPr>
          <p:cNvSpPr txBox="1"/>
          <p:nvPr/>
        </p:nvSpPr>
        <p:spPr>
          <a:xfrm>
            <a:off x="2913263" y="1198505"/>
            <a:ext cx="232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CANE </a:t>
            </a:r>
            <a:r>
              <a:rPr lang="ko-KR" altLang="en-US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켜줘</a:t>
            </a:r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 </a:t>
            </a:r>
          </a:p>
        </p:txBody>
      </p:sp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xmlns="" id="{6A163BE5-4C35-4DE2-A665-32F2E96058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63674" y="2384884"/>
            <a:ext cx="2304256" cy="2304256"/>
          </a:xfrm>
          <a:prstGeom prst="rect">
            <a:avLst/>
          </a:prstGeom>
        </p:spPr>
      </p:pic>
      <p:pic>
        <p:nvPicPr>
          <p:cNvPr id="16" name="그래픽 15" descr="느낌표">
            <a:extLst>
              <a:ext uri="{FF2B5EF4-FFF2-40B4-BE49-F238E27FC236}">
                <a16:creationId xmlns:a16="http://schemas.microsoft.com/office/drawing/2014/main" xmlns="" id="{04FBD9BA-7D42-4C97-9E85-ABC053E0C5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229600" y="762817"/>
            <a:ext cx="914400" cy="914400"/>
          </a:xfrm>
          <a:prstGeom prst="rect">
            <a:avLst/>
          </a:prstGeom>
        </p:spPr>
      </p:pic>
      <p:pic>
        <p:nvPicPr>
          <p:cNvPr id="18" name="그래픽 17" descr="열린 인용 부호">
            <a:extLst>
              <a:ext uri="{FF2B5EF4-FFF2-40B4-BE49-F238E27FC236}">
                <a16:creationId xmlns:a16="http://schemas.microsoft.com/office/drawing/2014/main" xmlns="" id="{B31BD3B8-328D-4598-9331-CA76CF4D0B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73349" y="857250"/>
            <a:ext cx="620462" cy="620462"/>
          </a:xfrm>
          <a:prstGeom prst="rect">
            <a:avLst/>
          </a:prstGeom>
        </p:spPr>
      </p:pic>
      <p:pic>
        <p:nvPicPr>
          <p:cNvPr id="20" name="그래픽 19" descr="닫힌 따옴표">
            <a:extLst>
              <a:ext uri="{FF2B5EF4-FFF2-40B4-BE49-F238E27FC236}">
                <a16:creationId xmlns:a16="http://schemas.microsoft.com/office/drawing/2014/main" xmlns="" id="{B9627BF9-4C92-47BA-B0B2-8888D07D6FE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511459" y="888029"/>
            <a:ext cx="619200" cy="619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AE58F9D-3F04-4638-9ADB-582100B24148}"/>
              </a:ext>
            </a:extLst>
          </p:cNvPr>
          <p:cNvSpPr txBox="1"/>
          <p:nvPr/>
        </p:nvSpPr>
        <p:spPr>
          <a:xfrm>
            <a:off x="7940240" y="2196696"/>
            <a:ext cx="5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yes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3CAA100-645A-4ADB-8AD7-DB4EB92AE2A0}"/>
              </a:ext>
            </a:extLst>
          </p:cNvPr>
          <p:cNvSpPr txBox="1"/>
          <p:nvPr/>
        </p:nvSpPr>
        <p:spPr>
          <a:xfrm>
            <a:off x="6372200" y="16132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990E3DE-06F4-4E15-8B35-77C201B864C3}"/>
              </a:ext>
            </a:extLst>
          </p:cNvPr>
          <p:cNvSpPr txBox="1"/>
          <p:nvPr/>
        </p:nvSpPr>
        <p:spPr>
          <a:xfrm>
            <a:off x="6606600" y="16132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2FC6C-CA11-4582-8114-C7654F7C3C62}"/>
              </a:ext>
            </a:extLst>
          </p:cNvPr>
          <p:cNvSpPr txBox="1"/>
          <p:nvPr/>
        </p:nvSpPr>
        <p:spPr>
          <a:xfrm>
            <a:off x="6852650" y="160935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41FCA0B-A8C9-48E9-922D-19A553D18457}"/>
              </a:ext>
            </a:extLst>
          </p:cNvPr>
          <p:cNvSpPr txBox="1"/>
          <p:nvPr/>
        </p:nvSpPr>
        <p:spPr>
          <a:xfrm>
            <a:off x="7087050" y="160935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7AB1823-5E14-41E5-9678-1E056832A669}"/>
              </a:ext>
            </a:extLst>
          </p:cNvPr>
          <p:cNvSpPr txBox="1"/>
          <p:nvPr/>
        </p:nvSpPr>
        <p:spPr>
          <a:xfrm>
            <a:off x="6506705" y="1617231"/>
            <a:ext cx="45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 -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88F813D-EE1C-4B7E-987C-D71AE15F07E3}"/>
              </a:ext>
            </a:extLst>
          </p:cNvPr>
          <p:cNvSpPr txBox="1"/>
          <p:nvPr/>
        </p:nvSpPr>
        <p:spPr>
          <a:xfrm>
            <a:off x="7020272" y="1617231"/>
            <a:ext cx="182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ssistant</a:t>
            </a:r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system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8F60706-C37B-4B4D-8A96-783E4F7BFF64}"/>
              </a:ext>
            </a:extLst>
          </p:cNvPr>
          <p:cNvSpPr txBox="1"/>
          <p:nvPr/>
        </p:nvSpPr>
        <p:spPr>
          <a:xfrm>
            <a:off x="7278550" y="1943747"/>
            <a:ext cx="54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for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DF09387-1576-4787-B2AE-D3761572AE4C}"/>
              </a:ext>
            </a:extLst>
          </p:cNvPr>
          <p:cNvSpPr txBox="1"/>
          <p:nvPr/>
        </p:nvSpPr>
        <p:spPr>
          <a:xfrm>
            <a:off x="6676368" y="2200218"/>
            <a:ext cx="126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eighbor</a:t>
            </a:r>
            <a:r>
              <a:rPr lang="en-US" altLang="ko-KR" dirty="0" err="1">
                <a:solidFill>
                  <a:schemeClr val="bg1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’s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1315DE6-2A05-45BD-8CD1-925ECCBA7B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7904" y="1620605"/>
            <a:ext cx="433660" cy="436101"/>
          </a:xfrm>
          <a:prstGeom prst="rect">
            <a:avLst/>
          </a:prstGeom>
          <a:ln w="82550" cap="rnd">
            <a:solidFill>
              <a:schemeClr val="accent4">
                <a:lumMod val="75000"/>
              </a:schemeClr>
            </a:solidFill>
          </a:ln>
          <a:effectLst>
            <a:softEdge rad="63500"/>
          </a:effectLst>
        </p:spPr>
      </p:pic>
      <p:pic>
        <p:nvPicPr>
          <p:cNvPr id="7" name="그림 6" descr="전자기기이(가) 표시된 사진&#10;&#10;자동 생성된 설명">
            <a:extLst>
              <a:ext uri="{FF2B5EF4-FFF2-40B4-BE49-F238E27FC236}">
                <a16:creationId xmlns:a16="http://schemas.microsoft.com/office/drawing/2014/main" xmlns="" id="{FAE26E70-E52A-4906-B321-C71BB9222BE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6111" y="1272192"/>
            <a:ext cx="2301877" cy="4536504"/>
          </a:xfrm>
          <a:prstGeom prst="rect">
            <a:avLst/>
          </a:prstGeom>
        </p:spPr>
      </p:pic>
      <p:pic>
        <p:nvPicPr>
          <p:cNvPr id="15" name="그림 14" descr="전자기기, 스크린샷이(가) 표시된 사진&#10;&#10;자동 생성된 설명">
            <a:extLst>
              <a:ext uri="{FF2B5EF4-FFF2-40B4-BE49-F238E27FC236}">
                <a16:creationId xmlns:a16="http://schemas.microsoft.com/office/drawing/2014/main" xmlns="" id="{F891BD7C-6B7E-4CA1-8D18-BFCA5A3223C6}"/>
              </a:ext>
            </a:extLst>
          </p:cNvPr>
          <p:cNvPicPr preferRelativeResize="0"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2142" y="1269264"/>
            <a:ext cx="2300400" cy="4536000"/>
          </a:xfrm>
          <a:prstGeom prst="rect">
            <a:avLst/>
          </a:prstGeom>
        </p:spPr>
      </p:pic>
      <p:pic>
        <p:nvPicPr>
          <p:cNvPr id="19" name="그림 18" descr="스크린샷, 전자기기이(가) 표시된 사진&#10;&#10;자동 생성된 설명">
            <a:extLst>
              <a:ext uri="{FF2B5EF4-FFF2-40B4-BE49-F238E27FC236}">
                <a16:creationId xmlns:a16="http://schemas.microsoft.com/office/drawing/2014/main" xmlns="" id="{B926B688-8E6B-409A-B973-D8B9563BB22F}"/>
              </a:ext>
            </a:extLst>
          </p:cNvPr>
          <p:cNvPicPr preferRelativeResize="0"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5095" y="1275624"/>
            <a:ext cx="2300400" cy="4536000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A4402A0-D877-4698-8472-3D4166B70FF0}"/>
              </a:ext>
            </a:extLst>
          </p:cNvPr>
          <p:cNvPicPr preferRelativeResize="0"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6111" y="1269012"/>
            <a:ext cx="2300400" cy="453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8C42127-DAE6-41E3-AE4D-8523F257D9F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31908" y="5321150"/>
            <a:ext cx="1450752" cy="176661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4" name="3D 모델 33" descr="Mobile phone">
                <a:extLst>
                  <a:ext uri="{FF2B5EF4-FFF2-40B4-BE49-F238E27FC236}">
                    <a16:creationId xmlns:a16="http://schemas.microsoft.com/office/drawing/2014/main" id="{78056C8E-6204-4512-9F20-1E420B79F1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59289"/>
                  </p:ext>
                </p:extLst>
              </p:nvPr>
            </p:nvGraphicFramePr>
            <p:xfrm>
              <a:off x="2628279" y="692696"/>
              <a:ext cx="2700324" cy="55117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324" cy="551176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22"/>
                  </am3d:raster>
                  <am3d:objViewport viewportSz="64847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모델 33" descr="Mobile phon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78056C8E-6204-4512-9F20-1E420B79F1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28279" y="692696"/>
                <a:ext cx="2700324" cy="5511760"/>
              </a:xfrm>
              <a:prstGeom prst="rect">
                <a:avLst/>
              </a:prstGeom>
              <a:solidFill>
                <a:schemeClr val="tx1"/>
              </a:solidFill>
            </p:spPr>
          </p:pic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D2261903-3B4A-45DA-B18F-D42455317411}"/>
              </a:ext>
            </a:extLst>
          </p:cNvPr>
          <p:cNvPicPr preferRelativeResize="0"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5391" y="1275624"/>
            <a:ext cx="2300400" cy="4536000"/>
          </a:xfrm>
          <a:prstGeom prst="rect">
            <a:avLst/>
          </a:prstGeom>
        </p:spPr>
      </p:pic>
      <p:pic>
        <p:nvPicPr>
          <p:cNvPr id="38" name="그래픽 37" descr="남자 프로필">
            <a:extLst>
              <a:ext uri="{FF2B5EF4-FFF2-40B4-BE49-F238E27FC236}">
                <a16:creationId xmlns:a16="http://schemas.microsoft.com/office/drawing/2014/main" xmlns="" id="{614F82D6-ACDF-4DFA-8614-5A6015D8EC3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363904" y="620944"/>
            <a:ext cx="2304000" cy="2304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36FD886-51D0-4C58-A929-D44736E5CB81}"/>
              </a:ext>
            </a:extLst>
          </p:cNvPr>
          <p:cNvSpPr txBox="1"/>
          <p:nvPr/>
        </p:nvSpPr>
        <p:spPr>
          <a:xfrm>
            <a:off x="754225" y="3203684"/>
            <a:ext cx="196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도움이 필요해요</a:t>
            </a:r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1" name="그래픽 40" descr="스피커폰">
            <a:extLst>
              <a:ext uri="{FF2B5EF4-FFF2-40B4-BE49-F238E27FC236}">
                <a16:creationId xmlns:a16="http://schemas.microsoft.com/office/drawing/2014/main" xmlns="" id="{2F76677F-6E0A-47B2-BB97-E966A23CFFC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70354" y="2949826"/>
            <a:ext cx="695198" cy="69519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BDD779BA-7D17-44CD-84FA-59E2B5CF29F6}"/>
              </a:ext>
            </a:extLst>
          </p:cNvPr>
          <p:cNvGrpSpPr/>
          <p:nvPr/>
        </p:nvGrpSpPr>
        <p:grpSpPr>
          <a:xfrm>
            <a:off x="1691680" y="404664"/>
            <a:ext cx="1195528" cy="930996"/>
            <a:chOff x="1717227" y="470285"/>
            <a:chExt cx="1195528" cy="930996"/>
          </a:xfrm>
        </p:grpSpPr>
        <p:pic>
          <p:nvPicPr>
            <p:cNvPr id="43" name="그래픽 42" descr="느낌표">
              <a:extLst>
                <a:ext uri="{FF2B5EF4-FFF2-40B4-BE49-F238E27FC236}">
                  <a16:creationId xmlns:a16="http://schemas.microsoft.com/office/drawing/2014/main" xmlns="" id="{A57F0B42-C025-4FFF-BE12-49DBF225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717227" y="470285"/>
              <a:ext cx="914400" cy="914400"/>
            </a:xfrm>
            <a:prstGeom prst="rect">
              <a:avLst/>
            </a:prstGeom>
          </p:spPr>
        </p:pic>
        <p:pic>
          <p:nvPicPr>
            <p:cNvPr id="44" name="그래픽 43" descr="느낌표">
              <a:extLst>
                <a:ext uri="{FF2B5EF4-FFF2-40B4-BE49-F238E27FC236}">
                  <a16:creationId xmlns:a16="http://schemas.microsoft.com/office/drawing/2014/main" xmlns="" id="{C21FC647-3702-4F1A-90FA-2A89AB220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998355" y="486881"/>
              <a:ext cx="914400" cy="914400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2799D42-9A7E-48AF-8120-70A7D3DE4EC3}"/>
              </a:ext>
            </a:extLst>
          </p:cNvPr>
          <p:cNvSpPr/>
          <p:nvPr/>
        </p:nvSpPr>
        <p:spPr>
          <a:xfrm>
            <a:off x="2939120" y="1335660"/>
            <a:ext cx="304732" cy="144272"/>
          </a:xfrm>
          <a:prstGeom prst="rect">
            <a:avLst/>
          </a:prstGeom>
          <a:solidFill>
            <a:srgbClr val="20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4806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2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32031 -0.0842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7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96296E-6 L 0.02691 -0.000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-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03732 0.0861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30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4.07407E-6 L 0.07934 0.0861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27569 2.22222E-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7569 -7.40741E-7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27482 0.003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13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27552 -2.96296E-6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3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8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3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8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300"/>
                            </p:stCondLst>
                            <p:childTnLst>
                              <p:par>
                                <p:cTn id="1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8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300"/>
                            </p:stCondLst>
                            <p:childTnLst>
                              <p:par>
                                <p:cTn id="1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800"/>
                            </p:stCondLst>
                            <p:childTnLst>
                              <p:par>
                                <p:cTn id="1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300"/>
                            </p:stCondLst>
                            <p:childTnLst>
                              <p:par>
                                <p:cTn id="16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800"/>
                            </p:stCondLst>
                            <p:childTnLst>
                              <p:par>
                                <p:cTn id="1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1.11111E-6 -0.16319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0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500"/>
                            </p:stCondLst>
                            <p:childTnLst>
                              <p:par>
                                <p:cTn id="212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1.38889E-6 0.21528 " pathEditMode="relative" rAng="0" ptsTypes="AA">
                                      <p:cBhvr>
                                        <p:cTn id="2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000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0" grpId="0"/>
      <p:bldP spid="10" grpId="1"/>
      <p:bldP spid="11" grpId="0"/>
      <p:bldP spid="11" grpId="1"/>
      <p:bldP spid="22" grpId="0"/>
      <p:bldP spid="22" grpId="1"/>
      <p:bldP spid="23" grpId="0"/>
      <p:bldP spid="23" grpId="1"/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9" grpId="0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9206" y="4797152"/>
            <a:ext cx="6605588" cy="935608"/>
            <a:chOff x="1385888" y="4065017"/>
            <a:chExt cx="6605588" cy="935608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1385888" y="4065017"/>
              <a:ext cx="660558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3500" b="1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최종결과물  시연</a:t>
              </a:r>
              <a:endParaRPr kumimoji="0" lang="en-US" altLang="ko-KR" sz="35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1385888" y="4662488"/>
              <a:ext cx="66055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시각장애인 보행보조 </a:t>
              </a:r>
              <a:r>
                <a:rPr kumimoji="0" lang="en-US" altLang="ko-KR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APP ‘CANE’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6F93A6-716B-4546-B756-9C13D7252F4C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2B13E4-4A2A-4302-B91C-109D172EA53B}"/>
              </a:ext>
            </a:extLst>
          </p:cNvPr>
          <p:cNvSpPr txBox="1"/>
          <p:nvPr/>
        </p:nvSpPr>
        <p:spPr>
          <a:xfrm>
            <a:off x="5673" y="980728"/>
            <a:ext cx="9144000" cy="315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본고딕 KR Heavy" panose="020B0A00000000000000" pitchFamily="34" charset="-127"/>
                <a:ea typeface="본고딕 KR Heavy" panose="020B0A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2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  <a:latin typeface="ADAM.CG PRO" pitchFamily="50" charset="0"/>
                <a:ea typeface="12롯데마트드림Bold" panose="02020603020101020101" pitchFamily="18" charset="-127"/>
              </a:rPr>
              <a:t>05</a:t>
            </a:r>
            <a:endParaRPr lang="ko-KR" altLang="en-US" sz="20000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25400" dir="13500000">
                  <a:prstClr val="black">
                    <a:alpha val="40000"/>
                  </a:prstClr>
                </a:innerShdw>
              </a:effectLst>
              <a:latin typeface="ADAM.CG PRO" pitchFamily="50" charset="0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9880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최종결과물 시연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빅스비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호출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" name="3D 모델 4" descr="Mobile phone">
                <a:extLst>
                  <a:ext uri="{FF2B5EF4-FFF2-40B4-BE49-F238E27FC236}">
                    <a16:creationId xmlns:a16="http://schemas.microsoft.com/office/drawing/2014/main" id="{8E95F03E-F688-4F3F-ACF0-91E3CAE3F2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534014"/>
                  </p:ext>
                </p:extLst>
              </p:nvPr>
            </p:nvGraphicFramePr>
            <p:xfrm rot="5400000">
              <a:off x="2462560" y="-581357"/>
              <a:ext cx="4245617" cy="8665931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4245617" cy="866593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195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 descr="Mobile phon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8E95F03E-F688-4F3F-ACF0-91E3CAE3F2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2462560" y="-581357"/>
                <a:ext cx="4245617" cy="8665931"/>
              </a:xfrm>
              <a:prstGeom prst="rect">
                <a:avLst/>
              </a:prstGeom>
              <a:solidFill>
                <a:schemeClr val="tx1"/>
              </a:solidFill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1691680" y="263691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용량 초과로 인해 동영상 첨부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09265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최종결과물 시연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위험 물체 인식 및 경고음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" name="3D 모델 4" descr="Mobile phone">
                <a:extLst>
                  <a:ext uri="{FF2B5EF4-FFF2-40B4-BE49-F238E27FC236}">
                    <a16:creationId xmlns:a16="http://schemas.microsoft.com/office/drawing/2014/main" id="{8E95F03E-F688-4F3F-ACF0-91E3CAE3F2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2462560" y="-581357"/>
              <a:ext cx="4245617" cy="8665931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4245617" cy="866593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195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 descr="Mobile phon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8E95F03E-F688-4F3F-ACF0-91E3CAE3F2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2462560" y="-581357"/>
                <a:ext cx="4245617" cy="8665931"/>
              </a:xfrm>
              <a:prstGeom prst="rect">
                <a:avLst/>
              </a:prstGeom>
              <a:solidFill>
                <a:schemeClr val="tx1"/>
              </a:solidFill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1691680" y="263691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용량 초과로 인해 동영상 첨부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9047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최종결과물 시연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번호입력 및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더블탭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전화발신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" name="3D 모델 4" descr="Mobile phone">
                <a:extLst>
                  <a:ext uri="{FF2B5EF4-FFF2-40B4-BE49-F238E27FC236}">
                    <a16:creationId xmlns:a16="http://schemas.microsoft.com/office/drawing/2014/main" id="{8E95F03E-F688-4F3F-ACF0-91E3CAE3F2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2462560" y="-581357"/>
              <a:ext cx="4245617" cy="8665931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4245617" cy="866593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195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 descr="Mobile phon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8E95F03E-F688-4F3F-ACF0-91E3CAE3F2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2462560" y="-581357"/>
                <a:ext cx="4245617" cy="8665931"/>
              </a:xfrm>
              <a:prstGeom prst="rect">
                <a:avLst/>
              </a:prstGeom>
              <a:solidFill>
                <a:schemeClr val="tx1"/>
              </a:solidFill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1691680" y="263691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용량 초과로 인해 동영상 첨부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9895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6F93A6-716B-4546-B756-9C13D7252F4C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2B13E4-4A2A-4302-B91C-109D172EA53B}"/>
              </a:ext>
            </a:extLst>
          </p:cNvPr>
          <p:cNvSpPr txBox="1"/>
          <p:nvPr/>
        </p:nvSpPr>
        <p:spPr>
          <a:xfrm>
            <a:off x="5673" y="980728"/>
            <a:ext cx="9144000" cy="315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본고딕 KR Heavy" panose="020B0A00000000000000" pitchFamily="34" charset="-127"/>
                <a:ea typeface="본고딕 KR Heavy" panose="020B0A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2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  <a:latin typeface="ADAM.CG PRO" pitchFamily="50" charset="0"/>
                <a:ea typeface="12롯데마트드림Bold" panose="02020603020101020101" pitchFamily="18" charset="-127"/>
              </a:rPr>
              <a:t>06</a:t>
            </a:r>
            <a:endParaRPr lang="ko-KR" altLang="en-US" sz="20000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25400" dir="13500000">
                  <a:prstClr val="black">
                    <a:alpha val="40000"/>
                  </a:prstClr>
                </a:innerShdw>
              </a:effectLst>
              <a:latin typeface="ADAM.CG PRO" pitchFamily="50" charset="0"/>
              <a:ea typeface="12롯데마트드림Bold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B6D8540-D7FC-44CF-9195-75125E7DC4AF}"/>
              </a:ext>
            </a:extLst>
          </p:cNvPr>
          <p:cNvGrpSpPr/>
          <p:nvPr/>
        </p:nvGrpSpPr>
        <p:grpSpPr>
          <a:xfrm>
            <a:off x="1269206" y="4797152"/>
            <a:ext cx="6605588" cy="914201"/>
            <a:chOff x="1385888" y="3848497"/>
            <a:chExt cx="6605588" cy="914201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xmlns="" id="{8B92D9F8-A5D8-452D-8B04-C405D16C9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5888" y="3848497"/>
              <a:ext cx="660558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3500" b="1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기대 효과</a:t>
              </a:r>
              <a:endParaRPr kumimoji="0" lang="en-US" altLang="ko-KR" sz="35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xmlns="" id="{0AAE6590-76D0-4E83-8FCA-F0B0809495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5888" y="4424561"/>
              <a:ext cx="66055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현실적 문제 개선</a:t>
              </a:r>
              <a:endParaRPr kumimoji="0" lang="en-US" altLang="ko-KR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5697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기대 효과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래픽 3" descr="개">
            <a:extLst>
              <a:ext uri="{FF2B5EF4-FFF2-40B4-BE49-F238E27FC236}">
                <a16:creationId xmlns:a16="http://schemas.microsoft.com/office/drawing/2014/main" xmlns="" id="{33021388-64A3-4414-8F88-FB7516716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63173" y="4826038"/>
            <a:ext cx="631517" cy="631517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xmlns="" id="{DA2D4F2F-C196-4012-8E44-AC9BFBA0D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487" y="2687638"/>
            <a:ext cx="37440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14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1~2</a:t>
            </a:r>
            <a:r>
              <a:rPr lang="ko-KR" altLang="en-US" sz="14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급 시각장애인 약 </a:t>
            </a:r>
            <a:r>
              <a:rPr lang="en-US" altLang="ko-KR" sz="14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40,000</a:t>
            </a:r>
            <a:r>
              <a:rPr lang="ko-KR" altLang="en-US" sz="14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여명</a:t>
            </a:r>
            <a:endParaRPr lang="en-US" altLang="ko-KR" sz="1400" spc="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8" name="그래픽 17" descr="남자 집단">
            <a:extLst>
              <a:ext uri="{FF2B5EF4-FFF2-40B4-BE49-F238E27FC236}">
                <a16:creationId xmlns:a16="http://schemas.microsoft.com/office/drawing/2014/main" xmlns="" id="{DDB9B29C-0AEC-4690-A5D1-4E4BEA3971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46577" y="1773238"/>
            <a:ext cx="914400" cy="914400"/>
          </a:xfrm>
          <a:prstGeom prst="rect">
            <a:avLst/>
          </a:prstGeom>
        </p:spPr>
      </p:pic>
      <p:pic>
        <p:nvPicPr>
          <p:cNvPr id="14" name="그래픽 13" descr="남자 집단">
            <a:extLst>
              <a:ext uri="{FF2B5EF4-FFF2-40B4-BE49-F238E27FC236}">
                <a16:creationId xmlns:a16="http://schemas.microsoft.com/office/drawing/2014/main" xmlns="" id="{CABC07A5-020B-4717-93F8-711CE29D88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04793" y="1773238"/>
            <a:ext cx="914400" cy="914400"/>
          </a:xfrm>
          <a:prstGeom prst="rect">
            <a:avLst/>
          </a:prstGeom>
        </p:spPr>
      </p:pic>
      <p:pic>
        <p:nvPicPr>
          <p:cNvPr id="24" name="그래픽 23" descr="남자 집단">
            <a:extLst>
              <a:ext uri="{FF2B5EF4-FFF2-40B4-BE49-F238E27FC236}">
                <a16:creationId xmlns:a16="http://schemas.microsoft.com/office/drawing/2014/main" xmlns="" id="{42ACFA6D-8687-4DFA-B912-DE77007DC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36474" y="1773238"/>
            <a:ext cx="914400" cy="914400"/>
          </a:xfrm>
          <a:prstGeom prst="rect">
            <a:avLst/>
          </a:prstGeom>
        </p:spPr>
      </p:pic>
      <p:pic>
        <p:nvPicPr>
          <p:cNvPr id="25" name="그래픽 24" descr="남자 집단">
            <a:extLst>
              <a:ext uri="{FF2B5EF4-FFF2-40B4-BE49-F238E27FC236}">
                <a16:creationId xmlns:a16="http://schemas.microsoft.com/office/drawing/2014/main" xmlns="" id="{957FA2C5-C04C-48A3-AFE0-FEECA0EC3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94690" y="1773238"/>
            <a:ext cx="914400" cy="914400"/>
          </a:xfrm>
          <a:prstGeom prst="rect">
            <a:avLst/>
          </a:prstGeom>
        </p:spPr>
      </p:pic>
      <p:pic>
        <p:nvPicPr>
          <p:cNvPr id="52" name="그래픽 51" descr="남자 집단">
            <a:extLst>
              <a:ext uri="{FF2B5EF4-FFF2-40B4-BE49-F238E27FC236}">
                <a16:creationId xmlns:a16="http://schemas.microsoft.com/office/drawing/2014/main" xmlns="" id="{373B07BC-3BEC-4338-90C7-04AC004023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4909" y="1773238"/>
            <a:ext cx="914400" cy="914400"/>
          </a:xfrm>
          <a:prstGeom prst="rect">
            <a:avLst/>
          </a:prstGeom>
        </p:spPr>
      </p:pic>
      <p:pic>
        <p:nvPicPr>
          <p:cNvPr id="53" name="그래픽 52" descr="남자 집단">
            <a:extLst>
              <a:ext uri="{FF2B5EF4-FFF2-40B4-BE49-F238E27FC236}">
                <a16:creationId xmlns:a16="http://schemas.microsoft.com/office/drawing/2014/main" xmlns="" id="{7AED4CE2-5CBD-45A2-8F42-5E928FFA22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493125" y="1773238"/>
            <a:ext cx="914400" cy="914400"/>
          </a:xfrm>
          <a:prstGeom prst="rect">
            <a:avLst/>
          </a:prstGeom>
        </p:spPr>
      </p:pic>
      <p:pic>
        <p:nvPicPr>
          <p:cNvPr id="50" name="그래픽 49" descr="남자 집단">
            <a:extLst>
              <a:ext uri="{FF2B5EF4-FFF2-40B4-BE49-F238E27FC236}">
                <a16:creationId xmlns:a16="http://schemas.microsoft.com/office/drawing/2014/main" xmlns="" id="{0994DCFB-135F-40B9-9C40-08E5769D3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24806" y="1773238"/>
            <a:ext cx="914400" cy="914400"/>
          </a:xfrm>
          <a:prstGeom prst="rect">
            <a:avLst/>
          </a:prstGeom>
        </p:spPr>
      </p:pic>
      <p:pic>
        <p:nvPicPr>
          <p:cNvPr id="51" name="그래픽 50" descr="남자 집단">
            <a:extLst>
              <a:ext uri="{FF2B5EF4-FFF2-40B4-BE49-F238E27FC236}">
                <a16:creationId xmlns:a16="http://schemas.microsoft.com/office/drawing/2014/main" xmlns="" id="{5EACE671-7EED-4A54-ADD0-7EA893C26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83022" y="1773238"/>
            <a:ext cx="914400" cy="914400"/>
          </a:xfrm>
          <a:prstGeom prst="rect">
            <a:avLst/>
          </a:prstGeom>
        </p:spPr>
      </p:pic>
      <p:sp>
        <p:nvSpPr>
          <p:cNvPr id="55" name="TextBox 5">
            <a:extLst>
              <a:ext uri="{FF2B5EF4-FFF2-40B4-BE49-F238E27FC236}">
                <a16:creationId xmlns:a16="http://schemas.microsoft.com/office/drawing/2014/main" xmlns="" id="{ED268936-3F55-4734-87A1-4CCB3F6ED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388" y="4710910"/>
            <a:ext cx="252028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5000" spc="0" dirty="0">
                <a:solidFill>
                  <a:srgbClr val="FFC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2%</a:t>
            </a:r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xmlns="" id="{B0D1DEF5-9986-4B82-9091-2651E9338845}"/>
              </a:ext>
            </a:extLst>
          </p:cNvPr>
          <p:cNvSpPr/>
          <p:nvPr/>
        </p:nvSpPr>
        <p:spPr>
          <a:xfrm>
            <a:off x="4211960" y="3431322"/>
            <a:ext cx="720080" cy="86177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xmlns="" id="{76F6D657-204B-4652-B7EA-0CFE076C6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053" y="5103036"/>
            <a:ext cx="3868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ko-KR" altLang="en-US" sz="14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반려견의 도움을 받는 시각장애인은 단</a:t>
            </a:r>
            <a:r>
              <a:rPr lang="en-US" altLang="ko-KR" sz="14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</a:p>
        </p:txBody>
      </p:sp>
      <p:sp>
        <p:nvSpPr>
          <p:cNvPr id="58" name="TextBox 5">
            <a:extLst>
              <a:ext uri="{FF2B5EF4-FFF2-40B4-BE49-F238E27FC236}">
                <a16:creationId xmlns:a16="http://schemas.microsoft.com/office/drawing/2014/main" xmlns="" id="{03EC90BC-8A80-4A7E-8253-E7E9EAA62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448" y="1589488"/>
            <a:ext cx="1368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28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Why?</a:t>
            </a:r>
          </a:p>
        </p:txBody>
      </p:sp>
      <p:pic>
        <p:nvPicPr>
          <p:cNvPr id="59" name="그래픽 58" descr="개">
            <a:extLst>
              <a:ext uri="{FF2B5EF4-FFF2-40B4-BE49-F238E27FC236}">
                <a16:creationId xmlns:a16="http://schemas.microsoft.com/office/drawing/2014/main" xmlns="" id="{828A9005-717B-4514-9218-20A84623D3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8385" y="2790561"/>
            <a:ext cx="1728192" cy="1728192"/>
          </a:xfrm>
          <a:prstGeom prst="rect">
            <a:avLst/>
          </a:prstGeom>
        </p:spPr>
      </p:pic>
      <p:sp>
        <p:nvSpPr>
          <p:cNvPr id="60" name="곱셈 기호 4">
            <a:extLst>
              <a:ext uri="{FF2B5EF4-FFF2-40B4-BE49-F238E27FC236}">
                <a16:creationId xmlns:a16="http://schemas.microsoft.com/office/drawing/2014/main" xmlns="" id="{0BDFF68C-E721-43C8-8F11-5679074C550B}"/>
              </a:ext>
            </a:extLst>
          </p:cNvPr>
          <p:cNvSpPr/>
          <p:nvPr/>
        </p:nvSpPr>
        <p:spPr>
          <a:xfrm>
            <a:off x="2190414" y="3259321"/>
            <a:ext cx="927277" cy="927277"/>
          </a:xfrm>
          <a:prstGeom prst="mathMultiply">
            <a:avLst>
              <a:gd name="adj1" fmla="val 15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xmlns="" id="{CD2D7F1E-9986-45D3-9650-64C0D3CE3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414" y="3079729"/>
            <a:ext cx="252028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80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</a:p>
        </p:txBody>
      </p:sp>
      <p:sp>
        <p:nvSpPr>
          <p:cNvPr id="62" name="TextBox 5">
            <a:extLst>
              <a:ext uri="{FF2B5EF4-FFF2-40B4-BE49-F238E27FC236}">
                <a16:creationId xmlns:a16="http://schemas.microsoft.com/office/drawing/2014/main" xmlns="" id="{052F9578-FC9F-4480-8E6C-6DE5B1617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860" y="2995380"/>
            <a:ext cx="252028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80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=</a:t>
            </a:r>
          </a:p>
        </p:txBody>
      </p:sp>
      <p:sp>
        <p:nvSpPr>
          <p:cNvPr id="63" name="TextBox 5">
            <a:extLst>
              <a:ext uri="{FF2B5EF4-FFF2-40B4-BE49-F238E27FC236}">
                <a16:creationId xmlns:a16="http://schemas.microsoft.com/office/drawing/2014/main" xmlns="" id="{F5B718C0-3B64-4DEB-BD47-1DAC0E531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397" y="3314553"/>
            <a:ext cx="47589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4400" spc="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100,000,000₩</a:t>
            </a:r>
          </a:p>
        </p:txBody>
      </p:sp>
      <p:pic>
        <p:nvPicPr>
          <p:cNvPr id="65" name="그래픽 64" descr="동전">
            <a:extLst>
              <a:ext uri="{FF2B5EF4-FFF2-40B4-BE49-F238E27FC236}">
                <a16:creationId xmlns:a16="http://schemas.microsoft.com/office/drawing/2014/main" xmlns="" id="{AD23779D-042E-43D5-8D59-70C7ACAE1E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771800" y="2687638"/>
            <a:ext cx="1841034" cy="1841034"/>
          </a:xfrm>
          <a:prstGeom prst="rect">
            <a:avLst/>
          </a:prstGeom>
        </p:spPr>
      </p:pic>
      <p:pic>
        <p:nvPicPr>
          <p:cNvPr id="67" name="그래픽 66" descr="하향 추세">
            <a:extLst>
              <a:ext uri="{FF2B5EF4-FFF2-40B4-BE49-F238E27FC236}">
                <a16:creationId xmlns:a16="http://schemas.microsoft.com/office/drawing/2014/main" xmlns="" id="{C6DBBD31-95F5-42AC-9277-CADEEDF5A6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757265" y="2718850"/>
            <a:ext cx="1707057" cy="17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138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55" grpId="0"/>
      <p:bldP spid="55" grpId="1"/>
      <p:bldP spid="56" grpId="0" animBg="1"/>
      <p:bldP spid="56" grpId="1" animBg="1"/>
      <p:bldP spid="57" grpId="0"/>
      <p:bldP spid="57" grpId="1"/>
      <p:bldP spid="58" grpId="0"/>
      <p:bldP spid="58" grpId="1"/>
      <p:bldP spid="60" grpId="0" animBg="1"/>
      <p:bldP spid="60" grpId="1" animBg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9206" y="4797152"/>
            <a:ext cx="6605588" cy="935608"/>
            <a:chOff x="1385888" y="4065017"/>
            <a:chExt cx="6605588" cy="935608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1385888" y="4065017"/>
              <a:ext cx="660558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3500" b="1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종합 소견</a:t>
              </a:r>
              <a:endParaRPr kumimoji="0" lang="en-US" altLang="ko-KR" sz="35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1385888" y="4662488"/>
              <a:ext cx="66055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팀원 의견 및 소감 종합</a:t>
              </a:r>
              <a:endParaRPr kumimoji="0" lang="en-US" altLang="ko-KR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6F93A6-716B-4546-B756-9C13D7252F4C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2B13E4-4A2A-4302-B91C-109D172EA53B}"/>
              </a:ext>
            </a:extLst>
          </p:cNvPr>
          <p:cNvSpPr txBox="1"/>
          <p:nvPr/>
        </p:nvSpPr>
        <p:spPr>
          <a:xfrm>
            <a:off x="5673" y="980728"/>
            <a:ext cx="9144000" cy="315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본고딕 KR Heavy" panose="020B0A00000000000000" pitchFamily="34" charset="-127"/>
                <a:ea typeface="본고딕 KR Heavy" panose="020B0A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2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  <a:latin typeface="ADAM.CG PRO" pitchFamily="50" charset="0"/>
                <a:ea typeface="12롯데마트드림Bold" panose="02020603020101020101" pitchFamily="18" charset="-127"/>
              </a:rPr>
              <a:t>07</a:t>
            </a:r>
            <a:endParaRPr lang="ko-KR" altLang="en-US" sz="20000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25400" dir="13500000">
                  <a:prstClr val="black">
                    <a:alpha val="40000"/>
                  </a:prstClr>
                </a:innerShdw>
              </a:effectLst>
              <a:latin typeface="ADAM.CG PRO" pitchFamily="50" charset="0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803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4616" y="550872"/>
            <a:ext cx="4974767" cy="1603387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340" name="그룹 1"/>
          <p:cNvGrpSpPr>
            <a:grpSpLocks/>
          </p:cNvGrpSpPr>
          <p:nvPr/>
        </p:nvGrpSpPr>
        <p:grpSpPr bwMode="auto">
          <a:xfrm>
            <a:off x="2571308" y="2514835"/>
            <a:ext cx="4304948" cy="411757"/>
            <a:chOff x="5240111" y="2091647"/>
            <a:chExt cx="4305290" cy="400234"/>
          </a:xfrm>
        </p:grpSpPr>
        <p:sp>
          <p:nvSpPr>
            <p:cNvPr id="13336" name="Text Box 5"/>
            <p:cNvSpPr txBox="1">
              <a:spLocks noChangeArrowheads="1"/>
            </p:cNvSpPr>
            <p:nvPr/>
          </p:nvSpPr>
          <p:spPr bwMode="auto">
            <a:xfrm>
              <a:off x="5240111" y="2091647"/>
              <a:ext cx="647751" cy="400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01.</a:t>
              </a:r>
              <a:endParaRPr lang="ko-KR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337" name="Text Box 5"/>
            <p:cNvSpPr txBox="1">
              <a:spLocks noChangeArrowheads="1"/>
            </p:cNvSpPr>
            <p:nvPr/>
          </p:nvSpPr>
          <p:spPr bwMode="auto">
            <a:xfrm>
              <a:off x="5833883" y="2091647"/>
              <a:ext cx="3711518" cy="3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주제 재선정 과정 및 시행착오</a:t>
              </a:r>
              <a:endParaRPr kumimoji="0" lang="ko-KR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341" name="그룹 2"/>
          <p:cNvGrpSpPr>
            <a:grpSpLocks/>
          </p:cNvGrpSpPr>
          <p:nvPr/>
        </p:nvGrpSpPr>
        <p:grpSpPr bwMode="auto">
          <a:xfrm>
            <a:off x="2571308" y="2938449"/>
            <a:ext cx="3473450" cy="413067"/>
            <a:chOff x="5243286" y="2568413"/>
            <a:chExt cx="3473726" cy="401507"/>
          </a:xfrm>
        </p:grpSpPr>
        <p:sp>
          <p:nvSpPr>
            <p:cNvPr id="13334" name="Text Box 5"/>
            <p:cNvSpPr txBox="1">
              <a:spLocks noChangeArrowheads="1"/>
            </p:cNvSpPr>
            <p:nvPr/>
          </p:nvSpPr>
          <p:spPr bwMode="auto">
            <a:xfrm>
              <a:off x="5243286" y="2569594"/>
              <a:ext cx="647751" cy="4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02.</a:t>
              </a:r>
              <a:endParaRPr lang="ko-KR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335" name="Text Box 5"/>
            <p:cNvSpPr txBox="1">
              <a:spLocks noChangeArrowheads="1"/>
            </p:cNvSpPr>
            <p:nvPr/>
          </p:nvSpPr>
          <p:spPr bwMode="auto">
            <a:xfrm>
              <a:off x="5837058" y="2568006"/>
              <a:ext cx="2879954" cy="4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개발 동기 및 목표</a:t>
              </a:r>
              <a:endParaRPr kumimoji="0" lang="ko-KR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342" name="그룹 3"/>
          <p:cNvGrpSpPr>
            <a:grpSpLocks/>
          </p:cNvGrpSpPr>
          <p:nvPr/>
        </p:nvGrpSpPr>
        <p:grpSpPr bwMode="auto">
          <a:xfrm>
            <a:off x="2571308" y="3362858"/>
            <a:ext cx="3872901" cy="411757"/>
            <a:chOff x="5240111" y="3045441"/>
            <a:chExt cx="3873208" cy="400234"/>
          </a:xfrm>
        </p:grpSpPr>
        <p:sp>
          <p:nvSpPr>
            <p:cNvPr id="13332" name="Text Box 5"/>
            <p:cNvSpPr txBox="1">
              <a:spLocks noChangeArrowheads="1"/>
            </p:cNvSpPr>
            <p:nvPr/>
          </p:nvSpPr>
          <p:spPr bwMode="auto">
            <a:xfrm>
              <a:off x="5240111" y="3045441"/>
              <a:ext cx="647751" cy="400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03.</a:t>
              </a:r>
              <a:endParaRPr lang="ko-KR" altLang="ko-KR" sz="2000" b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333" name="Text Box 5"/>
            <p:cNvSpPr txBox="1">
              <a:spLocks noChangeArrowheads="1"/>
            </p:cNvSpPr>
            <p:nvPr/>
          </p:nvSpPr>
          <p:spPr bwMode="auto">
            <a:xfrm>
              <a:off x="5833883" y="3045441"/>
              <a:ext cx="3279436" cy="3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프로젝트 설계 및 수행과정</a:t>
              </a:r>
              <a:endParaRPr kumimoji="0" lang="ko-KR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343" name="그룹 4"/>
          <p:cNvGrpSpPr>
            <a:grpSpLocks/>
          </p:cNvGrpSpPr>
          <p:nvPr/>
        </p:nvGrpSpPr>
        <p:grpSpPr bwMode="auto">
          <a:xfrm>
            <a:off x="2571308" y="3787683"/>
            <a:ext cx="4056027" cy="411757"/>
            <a:chOff x="5241699" y="3523727"/>
            <a:chExt cx="4056349" cy="400234"/>
          </a:xfrm>
        </p:grpSpPr>
        <p:sp>
          <p:nvSpPr>
            <p:cNvPr id="13330" name="Text Box 5"/>
            <p:cNvSpPr txBox="1">
              <a:spLocks noChangeArrowheads="1"/>
            </p:cNvSpPr>
            <p:nvPr/>
          </p:nvSpPr>
          <p:spPr bwMode="auto">
            <a:xfrm>
              <a:off x="5241699" y="3523727"/>
              <a:ext cx="647751" cy="400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04.</a:t>
              </a:r>
              <a:endParaRPr lang="ko-KR" altLang="ko-KR" sz="2000" b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331" name="Text Box 5"/>
            <p:cNvSpPr txBox="1">
              <a:spLocks noChangeArrowheads="1"/>
            </p:cNvSpPr>
            <p:nvPr/>
          </p:nvSpPr>
          <p:spPr bwMode="auto">
            <a:xfrm>
              <a:off x="5835471" y="3523727"/>
              <a:ext cx="3462577" cy="3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최종결과물 소개 및 설명</a:t>
              </a:r>
              <a:endParaRPr kumimoji="0" lang="ko-KR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344" name="그룹 5"/>
          <p:cNvGrpSpPr>
            <a:grpSpLocks/>
          </p:cNvGrpSpPr>
          <p:nvPr/>
        </p:nvGrpSpPr>
        <p:grpSpPr bwMode="auto">
          <a:xfrm>
            <a:off x="2571308" y="4210879"/>
            <a:ext cx="4448964" cy="411757"/>
            <a:chOff x="5241699" y="3999575"/>
            <a:chExt cx="4449317" cy="400234"/>
          </a:xfrm>
        </p:grpSpPr>
        <p:sp>
          <p:nvSpPr>
            <p:cNvPr id="13328" name="Text Box 5"/>
            <p:cNvSpPr txBox="1">
              <a:spLocks noChangeArrowheads="1"/>
            </p:cNvSpPr>
            <p:nvPr/>
          </p:nvSpPr>
          <p:spPr bwMode="auto">
            <a:xfrm>
              <a:off x="5241699" y="3999575"/>
              <a:ext cx="647751" cy="400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05.</a:t>
              </a:r>
              <a:endParaRPr lang="ko-KR" altLang="ko-KR" sz="2000" b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329" name="Text Box 5"/>
            <p:cNvSpPr txBox="1">
              <a:spLocks noChangeArrowheads="1"/>
            </p:cNvSpPr>
            <p:nvPr/>
          </p:nvSpPr>
          <p:spPr bwMode="auto">
            <a:xfrm>
              <a:off x="5835471" y="4009498"/>
              <a:ext cx="3855545" cy="3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최종결과물 시연</a:t>
              </a:r>
              <a:endParaRPr kumimoji="0" lang="ko-KR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CB474FB-21AF-4668-B6B5-4149DF7A84FD}"/>
              </a:ext>
            </a:extLst>
          </p:cNvPr>
          <p:cNvGrpSpPr/>
          <p:nvPr/>
        </p:nvGrpSpPr>
        <p:grpSpPr>
          <a:xfrm>
            <a:off x="2571308" y="4635706"/>
            <a:ext cx="3473450" cy="411757"/>
            <a:chOff x="2571308" y="4635706"/>
            <a:chExt cx="3473450" cy="411757"/>
          </a:xfrm>
        </p:grpSpPr>
        <p:sp>
          <p:nvSpPr>
            <p:cNvPr id="13326" name="Text Box 5"/>
            <p:cNvSpPr txBox="1">
              <a:spLocks noChangeArrowheads="1"/>
            </p:cNvSpPr>
            <p:nvPr/>
          </p:nvSpPr>
          <p:spPr bwMode="auto">
            <a:xfrm>
              <a:off x="2571308" y="4635706"/>
              <a:ext cx="647700" cy="41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06.</a:t>
              </a:r>
              <a:endParaRPr lang="ko-KR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327" name="Text Box 5"/>
            <p:cNvSpPr txBox="1">
              <a:spLocks noChangeArrowheads="1"/>
            </p:cNvSpPr>
            <p:nvPr/>
          </p:nvSpPr>
          <p:spPr bwMode="auto">
            <a:xfrm>
              <a:off x="3165033" y="4635706"/>
              <a:ext cx="2879725" cy="41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기대효과</a:t>
              </a:r>
              <a:endParaRPr kumimoji="0" lang="ko-KR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A7E755E-65A8-4232-AEAB-114A3D7FC1E6}"/>
              </a:ext>
            </a:extLst>
          </p:cNvPr>
          <p:cNvGrpSpPr/>
          <p:nvPr/>
        </p:nvGrpSpPr>
        <p:grpSpPr>
          <a:xfrm>
            <a:off x="2571308" y="5045153"/>
            <a:ext cx="4056027" cy="427135"/>
            <a:chOff x="2571308" y="5045153"/>
            <a:chExt cx="4056027" cy="427135"/>
          </a:xfrm>
        </p:grpSpPr>
        <p:sp>
          <p:nvSpPr>
            <p:cNvPr id="23" name="Text Box 5">
              <a:extLst>
                <a:ext uri="{FF2B5EF4-FFF2-40B4-BE49-F238E27FC236}">
                  <a16:creationId xmlns:a16="http://schemas.microsoft.com/office/drawing/2014/main" xmlns="" id="{AA48688C-B9BE-4DB3-980B-ACB0C72D3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308" y="5060531"/>
              <a:ext cx="647700" cy="41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07.</a:t>
              </a:r>
              <a:endParaRPr lang="ko-KR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xmlns="" id="{C7676F1F-A714-4CA7-BDDC-C67D96535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033" y="5045153"/>
              <a:ext cx="346230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종합 소견</a:t>
              </a:r>
              <a:endParaRPr kumimoji="0" lang="ko-KR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D5DCC9D4-E951-4319-9420-C5913FCC4DAB}"/>
              </a:ext>
            </a:extLst>
          </p:cNvPr>
          <p:cNvGrpSpPr/>
          <p:nvPr/>
        </p:nvGrpSpPr>
        <p:grpSpPr>
          <a:xfrm>
            <a:off x="2571308" y="5454599"/>
            <a:ext cx="3473450" cy="427136"/>
            <a:chOff x="2571308" y="5454599"/>
            <a:chExt cx="3473450" cy="427136"/>
          </a:xfrm>
        </p:grpSpPr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xmlns="" id="{596F6FAE-6176-4FB5-9B9A-A035E0D3B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308" y="5469978"/>
              <a:ext cx="647700" cy="41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08.</a:t>
              </a:r>
              <a:endParaRPr lang="ko-KR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 Box 5">
              <a:extLst>
                <a:ext uri="{FF2B5EF4-FFF2-40B4-BE49-F238E27FC236}">
                  <a16:creationId xmlns:a16="http://schemas.microsoft.com/office/drawing/2014/main" xmlns="" id="{0A04AB5B-3B01-4FAE-B45D-D091686F7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033" y="5454599"/>
              <a:ext cx="2879725" cy="41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보완점 및 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Future work</a:t>
              </a:r>
              <a:endParaRPr kumimoji="0" lang="ko-KR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15E86EBC-FA27-44B5-9F08-F4094C03F6DB}"/>
              </a:ext>
            </a:extLst>
          </p:cNvPr>
          <p:cNvGrpSpPr/>
          <p:nvPr/>
        </p:nvGrpSpPr>
        <p:grpSpPr>
          <a:xfrm>
            <a:off x="2571308" y="5864657"/>
            <a:ext cx="3473450" cy="427137"/>
            <a:chOff x="2571308" y="5864657"/>
            <a:chExt cx="3473450" cy="427137"/>
          </a:xfrm>
        </p:grpSpPr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xmlns="" id="{4FE3DEED-F5F6-4553-BAD4-DB2739690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308" y="5880037"/>
              <a:ext cx="647700" cy="41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09.</a:t>
              </a:r>
              <a:endParaRPr lang="ko-KR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30" name="Text Box 5">
              <a:extLst>
                <a:ext uri="{FF2B5EF4-FFF2-40B4-BE49-F238E27FC236}">
                  <a16:creationId xmlns:a16="http://schemas.microsoft.com/office/drawing/2014/main" xmlns="" id="{DD1F2BF2-0AFA-49CC-BD29-BFC9A1F8F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033" y="5864657"/>
              <a:ext cx="2879725" cy="41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2000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QnA</a:t>
              </a:r>
              <a:endParaRPr kumimoji="0" lang="ko-KR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277CCD7-D26A-496B-A710-F83AD308A6FE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6175E1E-7B40-4353-B4D3-07D21FD3D760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고객 리뷰">
            <a:extLst>
              <a:ext uri="{FF2B5EF4-FFF2-40B4-BE49-F238E27FC236}">
                <a16:creationId xmlns:a16="http://schemas.microsoft.com/office/drawing/2014/main" xmlns="" id="{2E94D31C-A7D8-43BC-BBF5-22D6DBB6FA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75248" y="2107704"/>
            <a:ext cx="3193504" cy="31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998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9206" y="4797152"/>
            <a:ext cx="6605588" cy="935608"/>
            <a:chOff x="1385888" y="4065017"/>
            <a:chExt cx="6605588" cy="935608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1385888" y="4065017"/>
              <a:ext cx="660558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3500" b="1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보완점 및 </a:t>
              </a:r>
              <a:r>
                <a:rPr kumimoji="0" lang="en-US" altLang="ko-KR" sz="3500" b="1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Future Work</a:t>
              </a: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1385888" y="4662488"/>
              <a:ext cx="66055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개선 방안 탐구</a:t>
              </a:r>
              <a:endParaRPr kumimoji="0" lang="en-US" altLang="ko-KR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6F93A6-716B-4546-B756-9C13D7252F4C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2B13E4-4A2A-4302-B91C-109D172EA53B}"/>
              </a:ext>
            </a:extLst>
          </p:cNvPr>
          <p:cNvSpPr txBox="1"/>
          <p:nvPr/>
        </p:nvSpPr>
        <p:spPr>
          <a:xfrm>
            <a:off x="5673" y="980728"/>
            <a:ext cx="9144000" cy="315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본고딕 KR Heavy" panose="020B0A00000000000000" pitchFamily="34" charset="-127"/>
                <a:ea typeface="본고딕 KR Heavy" panose="020B0A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2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  <a:latin typeface="ADAM.CG PRO" pitchFamily="50" charset="0"/>
                <a:ea typeface="12롯데마트드림Bold" panose="02020603020101020101" pitchFamily="18" charset="-127"/>
              </a:rPr>
              <a:t>08</a:t>
            </a:r>
            <a:endParaRPr lang="ko-KR" altLang="en-US" sz="20000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25400" dir="13500000">
                  <a:prstClr val="black">
                    <a:alpha val="40000"/>
                  </a:prstClr>
                </a:innerShdw>
              </a:effectLst>
              <a:latin typeface="ADAM.CG PRO" pitchFamily="50" charset="0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574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보완점 및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Future Work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0" name="그래픽 29" descr="웹 캠">
            <a:extLst>
              <a:ext uri="{FF2B5EF4-FFF2-40B4-BE49-F238E27FC236}">
                <a16:creationId xmlns:a16="http://schemas.microsoft.com/office/drawing/2014/main" xmlns="" id="{E16467BC-A8F9-43C7-AD68-CDBDDEB96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71660" y="3041028"/>
            <a:ext cx="1636644" cy="1636644"/>
          </a:xfrm>
          <a:prstGeom prst="rect">
            <a:avLst/>
          </a:prstGeom>
        </p:spPr>
      </p:pic>
      <p:pic>
        <p:nvPicPr>
          <p:cNvPr id="31" name="그래픽 30" descr="느낌표">
            <a:extLst>
              <a:ext uri="{FF2B5EF4-FFF2-40B4-BE49-F238E27FC236}">
                <a16:creationId xmlns:a16="http://schemas.microsoft.com/office/drawing/2014/main" xmlns="" id="{BE2EEED7-FCAE-4875-B34A-FEC94C1BC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16773" y="2677835"/>
            <a:ext cx="546418" cy="5464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28F0520-95C2-4121-ACCB-D6D68F896E51}"/>
              </a:ext>
            </a:extLst>
          </p:cNvPr>
          <p:cNvSpPr txBox="1"/>
          <p:nvPr/>
        </p:nvSpPr>
        <p:spPr>
          <a:xfrm>
            <a:off x="3836017" y="4314582"/>
            <a:ext cx="2064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녹색등 인식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214E873-DB48-4751-ABF5-6D26ABF69818}"/>
              </a:ext>
            </a:extLst>
          </p:cNvPr>
          <p:cNvGrpSpPr/>
          <p:nvPr/>
        </p:nvGrpSpPr>
        <p:grpSpPr>
          <a:xfrm>
            <a:off x="2051720" y="2919571"/>
            <a:ext cx="1744136" cy="1744136"/>
            <a:chOff x="3331920" y="864330"/>
            <a:chExt cx="2888974" cy="2888974"/>
          </a:xfrm>
        </p:grpSpPr>
        <p:pic>
          <p:nvPicPr>
            <p:cNvPr id="37" name="그래픽 36" descr="신호등">
              <a:extLst>
                <a:ext uri="{FF2B5EF4-FFF2-40B4-BE49-F238E27FC236}">
                  <a16:creationId xmlns:a16="http://schemas.microsoft.com/office/drawing/2014/main" xmlns="" id="{60D903AB-41D3-4FA9-984C-DFABD8DC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331920" y="864330"/>
              <a:ext cx="2888974" cy="2888974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7482B906-DD75-4FBA-B9F6-99AFC7C09BC9}"/>
                </a:ext>
              </a:extLst>
            </p:cNvPr>
            <p:cNvSpPr/>
            <p:nvPr/>
          </p:nvSpPr>
          <p:spPr>
            <a:xfrm>
              <a:off x="4496468" y="1367913"/>
              <a:ext cx="576000" cy="57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229D8651-AB2A-4F23-819D-7199B17DD8D3}"/>
                </a:ext>
              </a:extLst>
            </p:cNvPr>
            <p:cNvSpPr/>
            <p:nvPr/>
          </p:nvSpPr>
          <p:spPr>
            <a:xfrm>
              <a:off x="4488407" y="2020817"/>
              <a:ext cx="576000" cy="57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BD3DCEF5-690B-4DA3-AB8C-EACAA4B54D79}"/>
                </a:ext>
              </a:extLst>
            </p:cNvPr>
            <p:cNvSpPr/>
            <p:nvPr/>
          </p:nvSpPr>
          <p:spPr>
            <a:xfrm>
              <a:off x="4496468" y="2673721"/>
              <a:ext cx="576000" cy="57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그래픽 32" descr="조금 굽은 화살표">
            <a:extLst>
              <a:ext uri="{FF2B5EF4-FFF2-40B4-BE49-F238E27FC236}">
                <a16:creationId xmlns:a16="http://schemas.microsoft.com/office/drawing/2014/main" xmlns="" id="{56FE067A-ECD4-470C-900C-F48C86D975F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1095297">
            <a:off x="2938943" y="3440826"/>
            <a:ext cx="3071653" cy="13828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4" name="3D 모델 43" descr="Mobile phone">
                <a:extLst>
                  <a:ext uri="{FF2B5EF4-FFF2-40B4-BE49-F238E27FC236}">
                    <a16:creationId xmlns:a16="http://schemas.microsoft.com/office/drawing/2014/main" id="{A5EEAA21-59FB-46F3-9624-5E6EBF25EE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3808076"/>
                  </p:ext>
                </p:extLst>
              </p:nvPr>
            </p:nvGraphicFramePr>
            <p:xfrm>
              <a:off x="1685222" y="815459"/>
              <a:ext cx="2700324" cy="551176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00324" cy="551176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64847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3D 모델 43" descr="Mobile phon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A5EEAA21-59FB-46F3-9624-5E6EBF25EE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85222" y="815459"/>
                <a:ext cx="2700324" cy="5511760"/>
              </a:xfrm>
              <a:prstGeom prst="rect">
                <a:avLst/>
              </a:prstGeom>
              <a:solidFill>
                <a:schemeClr val="tx1"/>
              </a:solidFill>
            </p:spPr>
          </p:pic>
        </mc:Fallback>
      </mc:AlternateContent>
      <p:pic>
        <p:nvPicPr>
          <p:cNvPr id="48" name="그림 47" descr="전자기기이(가) 표시된 사진&#10;&#10;자동 생성된 설명">
            <a:extLst>
              <a:ext uri="{FF2B5EF4-FFF2-40B4-BE49-F238E27FC236}">
                <a16:creationId xmlns:a16="http://schemas.microsoft.com/office/drawing/2014/main" xmlns="" id="{6BBD1E21-2EFD-4362-A082-3E04146663F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1201" y="1340768"/>
            <a:ext cx="2325121" cy="453650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68B50E4F-F1A5-4FB3-AEC4-BBD3830341F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1492" y="2245327"/>
            <a:ext cx="1450752" cy="176661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4" name="3D 모델 53" descr="Mobile phone">
                <a:extLst>
                  <a:ext uri="{FF2B5EF4-FFF2-40B4-BE49-F238E27FC236}">
                    <a16:creationId xmlns:a16="http://schemas.microsoft.com/office/drawing/2014/main" id="{5A7BC0F8-5896-4775-BADB-96FAA20917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593595"/>
                  </p:ext>
                </p:extLst>
              </p:nvPr>
            </p:nvGraphicFramePr>
            <p:xfrm>
              <a:off x="6853508" y="2345833"/>
              <a:ext cx="1102867" cy="22511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102867" cy="2251115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6"/>
                  </am3d:raster>
                  <am3d:objViewport viewportSz="2648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모델 53" descr="Mobile phon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5A7BC0F8-5896-4775-BADB-96FAA20917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53508" y="2345833"/>
                <a:ext cx="1102867" cy="2251115"/>
              </a:xfrm>
              <a:prstGeom prst="rect">
                <a:avLst/>
              </a:prstGeom>
              <a:solidFill>
                <a:schemeClr val="tx1"/>
              </a:solidFill>
            </p:spPr>
          </p:pic>
        </mc:Fallback>
      </mc:AlternateContent>
      <p:pic>
        <p:nvPicPr>
          <p:cNvPr id="12" name="그래픽 11" descr="봉투">
            <a:extLst>
              <a:ext uri="{FF2B5EF4-FFF2-40B4-BE49-F238E27FC236}">
                <a16:creationId xmlns:a16="http://schemas.microsoft.com/office/drawing/2014/main" xmlns="" id="{ADEC14A7-818B-47D1-9900-CA30D6CCC2B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574716" y="329340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550D3C-6DAC-4137-B155-423FD22E8CB9}"/>
              </a:ext>
            </a:extLst>
          </p:cNvPr>
          <p:cNvSpPr txBox="1"/>
          <p:nvPr/>
        </p:nvSpPr>
        <p:spPr>
          <a:xfrm>
            <a:off x="6837998" y="4622353"/>
            <a:ext cx="146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비상 연락망</a:t>
            </a:r>
            <a:endParaRPr lang="en-US" altLang="ko-KR" sz="1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BEBD00E-22C0-413A-ADE2-605F80594DD8}"/>
              </a:ext>
            </a:extLst>
          </p:cNvPr>
          <p:cNvSpPr txBox="1"/>
          <p:nvPr/>
        </p:nvSpPr>
        <p:spPr>
          <a:xfrm>
            <a:off x="4737166" y="2951044"/>
            <a:ext cx="146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위치 전송</a:t>
            </a:r>
            <a:r>
              <a:rPr lang="en-US" altLang="ko-KR" sz="1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21329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8.33333E-7 0.11921 C -8.33333E-7 0.17268 0.02691 0.23866 0.04896 0.23866 L 0.09861 0.23866 " pathEditMode="relative" rAng="0" ptsTypes="AA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0.47552 -0.0173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-8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13" grpId="0"/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6175E1E-7B40-4353-B4D3-07D21FD3D760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6F6554CF-4EB9-4119-B5F8-DA1C4A95A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08920"/>
            <a:ext cx="91440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5000" spc="0" dirty="0">
                <a:solidFill>
                  <a:schemeClr val="bg1"/>
                </a:solidFill>
                <a:ea typeface="10X10" panose="020D0604000000000000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3440699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9206" y="4797152"/>
            <a:ext cx="6605588" cy="935608"/>
            <a:chOff x="1385888" y="4065017"/>
            <a:chExt cx="6605588" cy="935608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1385888" y="4065017"/>
              <a:ext cx="660558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3500" b="1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주제 재선정 과정 및 시행착오</a:t>
              </a:r>
              <a:endParaRPr kumimoji="0" lang="en-US" altLang="ko-KR" sz="35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1385888" y="4662488"/>
              <a:ext cx="66055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RPG</a:t>
              </a:r>
              <a:r>
                <a:rPr kumimoji="0" lang="ko-KR" altLang="en-US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게임</a:t>
              </a:r>
              <a:r>
                <a:rPr kumimoji="0" lang="en-US" altLang="ko-KR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, </a:t>
              </a:r>
              <a:r>
                <a:rPr kumimoji="0" lang="ko-KR" altLang="en-US" sz="160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스마트오더</a:t>
              </a:r>
              <a:endParaRPr kumimoji="0" lang="en-US" altLang="ko-KR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2B13E4-4A2A-4302-B91C-109D172EA53B}"/>
              </a:ext>
            </a:extLst>
          </p:cNvPr>
          <p:cNvSpPr txBox="1"/>
          <p:nvPr/>
        </p:nvSpPr>
        <p:spPr>
          <a:xfrm>
            <a:off x="0" y="987549"/>
            <a:ext cx="9144000" cy="315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본고딕 KR Heavy" panose="020B0A00000000000000" pitchFamily="34" charset="-127"/>
                <a:ea typeface="본고딕 KR Heavy" panose="020B0A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2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  <a:latin typeface="ADAM.CG PRO" pitchFamily="50" charset="0"/>
                <a:ea typeface="12롯데마트드림Bold" panose="02020603020101020101" pitchFamily="18" charset="-127"/>
              </a:rPr>
              <a:t>01</a:t>
            </a:r>
            <a:endParaRPr lang="ko-KR" altLang="en-US" sz="20000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25400" dir="13500000">
                  <a:prstClr val="black">
                    <a:alpha val="40000"/>
                  </a:prstClr>
                </a:innerShdw>
              </a:effectLst>
              <a:latin typeface="ADAM.CG PRO" pitchFamily="50" charset="0"/>
              <a:ea typeface="12롯데마트드림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43E624A-53BE-4005-8DBB-6B6941E2AF7C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주제 재선정 과정 및 시행착오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0D2B4F44-0CFE-4651-BB9A-CA1167445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215" y="2004215"/>
            <a:ext cx="2849569" cy="2849569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DFE18BE-07AF-42C9-BFE0-E31DD0A375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artisticGlowEdges trans="0" smoothness="0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6847" y="3803482"/>
            <a:ext cx="2539682" cy="2539682"/>
          </a:xfrm>
          <a:prstGeom prst="rect">
            <a:avLst/>
          </a:prstGeom>
          <a:noFill/>
        </p:spPr>
      </p:pic>
      <p:pic>
        <p:nvPicPr>
          <p:cNvPr id="11" name="그림 10" descr="개체, 손목시계이(가) 표시된 사진&#10;&#10;자동 생성된 설명">
            <a:extLst>
              <a:ext uri="{FF2B5EF4-FFF2-40B4-BE49-F238E27FC236}">
                <a16:creationId xmlns:a16="http://schemas.microsoft.com/office/drawing/2014/main" xmlns="" id="{54ECEA65-4B83-485F-B2A0-290B7F449B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artisticGlowEdges trans="0" smoothnes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1200939"/>
            <a:ext cx="2539682" cy="25396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3664DFE-FA76-480F-8EC0-4BDE84662F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artisticGlowEdges trans="0" smoothnes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56656" y="1234288"/>
            <a:ext cx="2539682" cy="2539682"/>
          </a:xfrm>
          <a:prstGeom prst="rect">
            <a:avLst/>
          </a:prstGeom>
        </p:spPr>
      </p:pic>
      <p:pic>
        <p:nvPicPr>
          <p:cNvPr id="16" name="그림 15" descr="시계이(가) 표시된 사진&#10;&#10;자동 생성된 설명">
            <a:extLst>
              <a:ext uri="{FF2B5EF4-FFF2-40B4-BE49-F238E27FC236}">
                <a16:creationId xmlns:a16="http://schemas.microsoft.com/office/drawing/2014/main" xmlns="" id="{DE00245D-3574-40D6-A628-DA878057B2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artisticGlowEdges trans="0" smoothnes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3803482"/>
            <a:ext cx="2539682" cy="2539682"/>
          </a:xfrm>
          <a:prstGeom prst="rect">
            <a:avLst/>
          </a:prstGeom>
        </p:spPr>
      </p:pic>
      <p:graphicFrame>
        <p:nvGraphicFramePr>
          <p:cNvPr id="16384" name="표 16383">
            <a:extLst>
              <a:ext uri="{FF2B5EF4-FFF2-40B4-BE49-F238E27FC236}">
                <a16:creationId xmlns:a16="http://schemas.microsoft.com/office/drawing/2014/main" xmlns="" id="{34CFF468-E883-4135-9F18-44625619D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22772222"/>
              </p:ext>
            </p:extLst>
          </p:nvPr>
        </p:nvGraphicFramePr>
        <p:xfrm>
          <a:off x="577411" y="1532279"/>
          <a:ext cx="3962571" cy="224858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20857">
                  <a:extLst>
                    <a:ext uri="{9D8B030D-6E8A-4147-A177-3AD203B41FA5}">
                      <a16:colId xmlns:a16="http://schemas.microsoft.com/office/drawing/2014/main" xmlns="" val="2595109877"/>
                    </a:ext>
                  </a:extLst>
                </a:gridCol>
                <a:gridCol w="1320857">
                  <a:extLst>
                    <a:ext uri="{9D8B030D-6E8A-4147-A177-3AD203B41FA5}">
                      <a16:colId xmlns:a16="http://schemas.microsoft.com/office/drawing/2014/main" xmlns="" val="4181713151"/>
                    </a:ext>
                  </a:extLst>
                </a:gridCol>
                <a:gridCol w="1320857">
                  <a:extLst>
                    <a:ext uri="{9D8B030D-6E8A-4147-A177-3AD203B41FA5}">
                      <a16:colId xmlns:a16="http://schemas.microsoft.com/office/drawing/2014/main" xmlns="" val="890024310"/>
                    </a:ext>
                  </a:extLst>
                </a:gridCol>
              </a:tblGrid>
              <a:tr h="321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공격력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총알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4740023"/>
                  </a:ext>
                </a:extLst>
              </a:tr>
              <a:tr h="321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0365208"/>
                  </a:ext>
                </a:extLst>
              </a:tr>
              <a:tr h="321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2681645"/>
                  </a:ext>
                </a:extLst>
              </a:tr>
              <a:tr h="321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010585"/>
                  </a:ext>
                </a:extLst>
              </a:tr>
              <a:tr h="321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0871659"/>
                  </a:ext>
                </a:extLst>
              </a:tr>
              <a:tr h="321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9223636"/>
                  </a:ext>
                </a:extLst>
              </a:tr>
              <a:tr h="321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9381761"/>
                  </a:ext>
                </a:extLst>
              </a:tr>
            </a:tbl>
          </a:graphicData>
        </a:graphic>
      </p:graphicFrame>
      <p:graphicFrame>
        <p:nvGraphicFramePr>
          <p:cNvPr id="16385" name="표 16384">
            <a:extLst>
              <a:ext uri="{FF2B5EF4-FFF2-40B4-BE49-F238E27FC236}">
                <a16:creationId xmlns:a16="http://schemas.microsoft.com/office/drawing/2014/main" xmlns="" id="{8755E909-1BC3-4726-B771-1392BE5E5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80992705"/>
              </p:ext>
            </p:extLst>
          </p:nvPr>
        </p:nvGraphicFramePr>
        <p:xfrm>
          <a:off x="4696497" y="1532279"/>
          <a:ext cx="4200128" cy="219109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100064">
                  <a:extLst>
                    <a:ext uri="{9D8B030D-6E8A-4147-A177-3AD203B41FA5}">
                      <a16:colId xmlns:a16="http://schemas.microsoft.com/office/drawing/2014/main" xmlns="" val="3447578804"/>
                    </a:ext>
                  </a:extLst>
                </a:gridCol>
                <a:gridCol w="2100064">
                  <a:extLst>
                    <a:ext uri="{9D8B030D-6E8A-4147-A177-3AD203B41FA5}">
                      <a16:colId xmlns:a16="http://schemas.microsoft.com/office/drawing/2014/main" xmlns="" val="2608237461"/>
                    </a:ext>
                  </a:extLst>
                </a:gridCol>
              </a:tblGrid>
              <a:tr h="313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단계 조합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확률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8024658"/>
                  </a:ext>
                </a:extLst>
              </a:tr>
              <a:tr h="313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 + 1 = 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65845250"/>
                  </a:ext>
                </a:extLst>
              </a:tr>
              <a:tr h="313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 + 2 = 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4423870"/>
                  </a:ext>
                </a:extLst>
              </a:tr>
              <a:tr h="313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+ 3 = 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311903"/>
                  </a:ext>
                </a:extLst>
              </a:tr>
              <a:tr h="313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 + 4 = 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1857624"/>
                  </a:ext>
                </a:extLst>
              </a:tr>
              <a:tr h="313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 + 5 = 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3721555"/>
                  </a:ext>
                </a:extLst>
              </a:tr>
              <a:tr h="3130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강화 </a:t>
                      </a:r>
                      <a:r>
                        <a:rPr lang="ko-KR" altLang="en-US" sz="1400" dirty="0" err="1"/>
                        <a:t>실패시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30% </a:t>
                      </a:r>
                      <a:r>
                        <a:rPr lang="ko-KR" altLang="en-US" sz="1400" dirty="0"/>
                        <a:t>확률로 파괴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4371360"/>
                  </a:ext>
                </a:extLst>
              </a:tr>
            </a:tbl>
          </a:graphicData>
        </a:graphic>
      </p:graphicFrame>
      <p:graphicFrame>
        <p:nvGraphicFramePr>
          <p:cNvPr id="16386" name="표 16385">
            <a:extLst>
              <a:ext uri="{FF2B5EF4-FFF2-40B4-BE49-F238E27FC236}">
                <a16:creationId xmlns:a16="http://schemas.microsoft.com/office/drawing/2014/main" xmlns="" id="{3235EACD-1235-4DC7-8D6E-EA3EC58A5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39931456"/>
              </p:ext>
            </p:extLst>
          </p:nvPr>
        </p:nvGraphicFramePr>
        <p:xfrm>
          <a:off x="1302655" y="3943552"/>
          <a:ext cx="6538688" cy="2225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34672">
                  <a:extLst>
                    <a:ext uri="{9D8B030D-6E8A-4147-A177-3AD203B41FA5}">
                      <a16:colId xmlns:a16="http://schemas.microsoft.com/office/drawing/2014/main" xmlns="" val="7644309"/>
                    </a:ext>
                  </a:extLst>
                </a:gridCol>
                <a:gridCol w="1634672">
                  <a:extLst>
                    <a:ext uri="{9D8B030D-6E8A-4147-A177-3AD203B41FA5}">
                      <a16:colId xmlns:a16="http://schemas.microsoft.com/office/drawing/2014/main" xmlns="" val="3804375644"/>
                    </a:ext>
                  </a:extLst>
                </a:gridCol>
                <a:gridCol w="1634672">
                  <a:extLst>
                    <a:ext uri="{9D8B030D-6E8A-4147-A177-3AD203B41FA5}">
                      <a16:colId xmlns:a16="http://schemas.microsoft.com/office/drawing/2014/main" xmlns="" val="2698984641"/>
                    </a:ext>
                  </a:extLst>
                </a:gridCol>
                <a:gridCol w="1634672">
                  <a:extLst>
                    <a:ext uri="{9D8B030D-6E8A-4147-A177-3AD203B41FA5}">
                      <a16:colId xmlns:a16="http://schemas.microsoft.com/office/drawing/2014/main" xmlns="" val="4180343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 컨셉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보스 몬스터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53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난이도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슬라임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버섯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왕 </a:t>
                      </a:r>
                      <a:r>
                        <a:rPr lang="ko-KR" altLang="en-US" sz="1400" dirty="0" err="1"/>
                        <a:t>슬라임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437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난이도 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얼음슬라임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백곰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푸른털</a:t>
                      </a:r>
                      <a:r>
                        <a:rPr lang="ko-KR" altLang="en-US" sz="1400" dirty="0"/>
                        <a:t> 백곰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867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난이도 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불꽃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불꽃슬라임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125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난이도 </a:t>
                      </a: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골렘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바위슬라임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다크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골렘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5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난이도 </a:t>
                      </a: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어둠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어둠슬라임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악마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보스 악마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142895"/>
                  </a:ext>
                </a:extLst>
              </a:tr>
            </a:tbl>
          </a:graphicData>
        </a:graphic>
      </p:graphicFrame>
      <p:pic>
        <p:nvPicPr>
          <p:cNvPr id="16388" name="그래픽 16387" descr="기어 헤드">
            <a:extLst>
              <a:ext uri="{FF2B5EF4-FFF2-40B4-BE49-F238E27FC236}">
                <a16:creationId xmlns:a16="http://schemas.microsoft.com/office/drawing/2014/main" xmlns="" id="{D9E0E955-6896-4CB6-848B-AE73DA2E961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420533" y="2492132"/>
            <a:ext cx="2305020" cy="2305020"/>
          </a:xfrm>
          <a:prstGeom prst="rect">
            <a:avLst/>
          </a:prstGeom>
        </p:spPr>
      </p:pic>
      <p:pic>
        <p:nvPicPr>
          <p:cNvPr id="16391" name="그림 16390" descr="운송, 항공기이(가) 표시된 사진&#10;&#10;자동 생성된 설명">
            <a:extLst>
              <a:ext uri="{FF2B5EF4-FFF2-40B4-BE49-F238E27FC236}">
                <a16:creationId xmlns:a16="http://schemas.microsoft.com/office/drawing/2014/main" xmlns="" id="{9B22C405-875E-4640-BF56-1A77CD4A50A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0894" y="1911931"/>
            <a:ext cx="3034135" cy="303413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58" name="제목 2">
            <a:extLst>
              <a:ext uri="{FF2B5EF4-FFF2-40B4-BE49-F238E27FC236}">
                <a16:creationId xmlns:a16="http://schemas.microsoft.com/office/drawing/2014/main" xmlns="" id="{D6AEB9ED-896E-436B-BC0F-62A514A20A5E}"/>
              </a:ext>
            </a:extLst>
          </p:cNvPr>
          <p:cNvSpPr txBox="1">
            <a:spLocks/>
          </p:cNvSpPr>
          <p:nvPr/>
        </p:nvSpPr>
        <p:spPr bwMode="auto">
          <a:xfrm>
            <a:off x="1413349" y="5202604"/>
            <a:ext cx="28083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Open Source?</a:t>
            </a:r>
          </a:p>
        </p:txBody>
      </p:sp>
      <p:sp>
        <p:nvSpPr>
          <p:cNvPr id="59" name="제목 2">
            <a:extLst>
              <a:ext uri="{FF2B5EF4-FFF2-40B4-BE49-F238E27FC236}">
                <a16:creationId xmlns:a16="http://schemas.microsoft.com/office/drawing/2014/main" xmlns="" id="{E46AB8A8-2563-499E-B129-A468CA8EB56E}"/>
              </a:ext>
            </a:extLst>
          </p:cNvPr>
          <p:cNvSpPr txBox="1">
            <a:spLocks/>
          </p:cNvSpPr>
          <p:nvPr/>
        </p:nvSpPr>
        <p:spPr bwMode="auto">
          <a:xfrm>
            <a:off x="4892532" y="5202604"/>
            <a:ext cx="28083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Efficiency?</a:t>
            </a:r>
          </a:p>
        </p:txBody>
      </p:sp>
      <p:sp>
        <p:nvSpPr>
          <p:cNvPr id="16392" name="Rectangle 2">
            <a:extLst>
              <a:ext uri="{FF2B5EF4-FFF2-40B4-BE49-F238E27FC236}">
                <a16:creationId xmlns:a16="http://schemas.microsoft.com/office/drawing/2014/main" xmlns="" id="{42B6D732-EB95-43BF-90DA-8CC40495C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749" y="2167214"/>
            <a:ext cx="10352673" cy="58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50558216" descr="EMB000061d09ca4">
            <a:extLst>
              <a:ext uri="{FF2B5EF4-FFF2-40B4-BE49-F238E27FC236}">
                <a16:creationId xmlns:a16="http://schemas.microsoft.com/office/drawing/2014/main" xmlns="" id="{E764A6B4-2DB3-4D1C-A478-E2660D7B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4749" y="2070100"/>
            <a:ext cx="7118541" cy="309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그래픽 16395" descr="무선">
            <a:extLst>
              <a:ext uri="{FF2B5EF4-FFF2-40B4-BE49-F238E27FC236}">
                <a16:creationId xmlns:a16="http://schemas.microsoft.com/office/drawing/2014/main" xmlns="" id="{B07ED996-ABA8-46B7-A620-62BB358D98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 rot="6449568">
            <a:off x="5150666" y="2505247"/>
            <a:ext cx="914400" cy="914400"/>
          </a:xfrm>
          <a:prstGeom prst="rect">
            <a:avLst/>
          </a:prstGeom>
        </p:spPr>
      </p:pic>
      <p:grpSp>
        <p:nvGrpSpPr>
          <p:cNvPr id="16398" name="그룹 16397">
            <a:extLst>
              <a:ext uri="{FF2B5EF4-FFF2-40B4-BE49-F238E27FC236}">
                <a16:creationId xmlns:a16="http://schemas.microsoft.com/office/drawing/2014/main" xmlns="" id="{13140C0F-9B0B-439A-A371-9AD8AC56A4A0}"/>
              </a:ext>
            </a:extLst>
          </p:cNvPr>
          <p:cNvGrpSpPr/>
          <p:nvPr/>
        </p:nvGrpSpPr>
        <p:grpSpPr>
          <a:xfrm>
            <a:off x="3726560" y="2531982"/>
            <a:ext cx="3279091" cy="2109645"/>
            <a:chOff x="5448646" y="-469955"/>
            <a:chExt cx="3279091" cy="2109645"/>
          </a:xfrm>
        </p:grpSpPr>
        <p:pic>
          <p:nvPicPr>
            <p:cNvPr id="16394" name="그래픽 16393" descr="경고">
              <a:extLst>
                <a:ext uri="{FF2B5EF4-FFF2-40B4-BE49-F238E27FC236}">
                  <a16:creationId xmlns:a16="http://schemas.microsoft.com/office/drawing/2014/main" xmlns="" id="{0BBA5CCF-1124-44EC-BC8A-84A2A08EB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5459951" y="-469955"/>
              <a:ext cx="1673473" cy="1673473"/>
            </a:xfrm>
            <a:prstGeom prst="rect">
              <a:avLst/>
            </a:prstGeom>
          </p:spPr>
        </p:pic>
        <p:sp>
          <p:nvSpPr>
            <p:cNvPr id="66" name="TextBox 19">
              <a:extLst>
                <a:ext uri="{FF2B5EF4-FFF2-40B4-BE49-F238E27FC236}">
                  <a16:creationId xmlns:a16="http://schemas.microsoft.com/office/drawing/2014/main" xmlns="" id="{1537E1C2-4A1C-4DE3-9630-B8482A610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8646" y="1054915"/>
              <a:ext cx="327909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3200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Warning!</a:t>
              </a:r>
            </a:p>
          </p:txBody>
        </p:sp>
      </p:grpSp>
      <p:sp>
        <p:nvSpPr>
          <p:cNvPr id="68" name="제목 2">
            <a:extLst>
              <a:ext uri="{FF2B5EF4-FFF2-40B4-BE49-F238E27FC236}">
                <a16:creationId xmlns:a16="http://schemas.microsoft.com/office/drawing/2014/main" xmlns="" id="{D1A90C7C-5A33-476A-B654-7C00B0105717}"/>
              </a:ext>
            </a:extLst>
          </p:cNvPr>
          <p:cNvSpPr txBox="1">
            <a:spLocks/>
          </p:cNvSpPr>
          <p:nvPr/>
        </p:nvSpPr>
        <p:spPr bwMode="auto">
          <a:xfrm rot="20306130">
            <a:off x="5290019" y="2417614"/>
            <a:ext cx="1980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Beep!!!</a:t>
            </a:r>
          </a:p>
        </p:txBody>
      </p:sp>
      <p:sp>
        <p:nvSpPr>
          <p:cNvPr id="69" name="제목 2">
            <a:extLst>
              <a:ext uri="{FF2B5EF4-FFF2-40B4-BE49-F238E27FC236}">
                <a16:creationId xmlns:a16="http://schemas.microsoft.com/office/drawing/2014/main" xmlns="" id="{687190B6-D08F-4FFA-8DD9-F69E2B9FECE5}"/>
              </a:ext>
            </a:extLst>
          </p:cNvPr>
          <p:cNvSpPr txBox="1">
            <a:spLocks/>
          </p:cNvSpPr>
          <p:nvPr/>
        </p:nvSpPr>
        <p:spPr bwMode="auto">
          <a:xfrm>
            <a:off x="1406276" y="5257046"/>
            <a:ext cx="28083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Using</a:t>
            </a:r>
          </a:p>
          <a:p>
            <a:pPr algn="ctr" latinLnBrk="1"/>
            <a:r>
              <a:rPr lang="en-US" altLang="ko-KR" sz="32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Tensorflow</a:t>
            </a:r>
            <a:endParaRPr lang="en-US" altLang="ko-KR" sz="3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70" name="TextBox 19">
            <a:extLst>
              <a:ext uri="{FF2B5EF4-FFF2-40B4-BE49-F238E27FC236}">
                <a16:creationId xmlns:a16="http://schemas.microsoft.com/office/drawing/2014/main" xmlns="" id="{AC050D24-1090-4996-9C54-F0C6B56FC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424" y="2019082"/>
            <a:ext cx="140720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2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문제점</a:t>
            </a:r>
            <a:endParaRPr kumimoji="0" lang="en-US" altLang="ko-KR" sz="3200" spc="-15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endParaRPr kumimoji="0" lang="en-US" altLang="ko-KR" sz="3200" spc="-15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71" name="TextBox 19">
            <a:extLst>
              <a:ext uri="{FF2B5EF4-FFF2-40B4-BE49-F238E27FC236}">
                <a16:creationId xmlns:a16="http://schemas.microsoft.com/office/drawing/2014/main" xmlns="" id="{CF3ED0AB-13CB-4851-8C1F-AD3067F52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5477" y="3422631"/>
            <a:ext cx="2814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영상촬영 기기</a:t>
            </a:r>
            <a:r>
              <a:rPr kumimoji="0" lang="en-US" altLang="ko-KR" sz="20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2" name="TextBox 19">
            <a:extLst>
              <a:ext uri="{FF2B5EF4-FFF2-40B4-BE49-F238E27FC236}">
                <a16:creationId xmlns:a16="http://schemas.microsoft.com/office/drawing/2014/main" xmlns="" id="{6C7E4765-DC3A-48E9-9852-4F725F717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270" y="4370763"/>
            <a:ext cx="2814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보행 상황 고려</a:t>
            </a:r>
            <a:r>
              <a:rPr kumimoji="0" lang="en-US" altLang="ko-KR" sz="20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?</a:t>
            </a:r>
            <a:r>
              <a:rPr kumimoji="0" lang="ko-KR" altLang="en-US" sz="20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kumimoji="0" lang="en-US" altLang="ko-KR" sz="2000" spc="-15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xmlns="" id="{FC26A8CB-1F4C-467A-949A-821D2E41E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495" y="2827746"/>
            <a:ext cx="2814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시야의 </a:t>
            </a:r>
            <a:r>
              <a:rPr kumimoji="0" lang="ko-KR" altLang="en-US" sz="2000" spc="-15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무일관성</a:t>
            </a:r>
            <a:endParaRPr kumimoji="0" lang="en-US" altLang="ko-KR" sz="2000" spc="-15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6399" name="3D 모델 16398" descr="Windows Phone">
                <a:extLst>
                  <a:ext uri="{FF2B5EF4-FFF2-40B4-BE49-F238E27FC236}">
                    <a16:creationId xmlns:a16="http://schemas.microsoft.com/office/drawing/2014/main" id="{83B04AB2-B5A7-4172-A898-3F516BA533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7249716"/>
                  </p:ext>
                </p:extLst>
              </p:nvPr>
            </p:nvGraphicFramePr>
            <p:xfrm>
              <a:off x="5676201" y="2844103"/>
              <a:ext cx="1167549" cy="221542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167549" cy="2215427"/>
                    </a:xfrm>
                    <a:prstGeom prst="rect">
                      <a:avLst/>
                    </a:prstGeom>
                  </am3d:spPr>
                  <am3d:camera>
                    <am3d:pos x="0" y="0" z="53189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17053" d="1000000"/>
                    <am3d:preTrans dx="-4538824" dy="-123599" dz="-1088453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2682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399" name="3D 모델 16398" descr="Windows Phon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83B04AB2-B5A7-4172-A898-3F516BA533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676201" y="2844103"/>
                <a:ext cx="1167549" cy="2215427"/>
              </a:xfrm>
              <a:prstGeom prst="rect">
                <a:avLst/>
              </a:prstGeom>
            </p:spPr>
          </p:pic>
        </mc:Fallback>
      </mc:AlternateContent>
      <p:pic>
        <p:nvPicPr>
          <p:cNvPr id="16401" name="그림 16400">
            <a:extLst>
              <a:ext uri="{FF2B5EF4-FFF2-40B4-BE49-F238E27FC236}">
                <a16:creationId xmlns:a16="http://schemas.microsoft.com/office/drawing/2014/main" xmlns="" id="{7DD6069B-39FB-4184-90A9-6ADA3EC0AB7D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 xmlns="">
                  <a14:imgLayer r:embed="rId25">
                    <a14:imgEffect>
                      <a14:artisticGlowEdges trans="0" smoothnes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2284" y="2641449"/>
            <a:ext cx="2579558" cy="2579558"/>
          </a:xfrm>
          <a:prstGeom prst="rect">
            <a:avLst/>
          </a:prstGeom>
          <a:noFill/>
        </p:spPr>
      </p:pic>
      <p:sp>
        <p:nvSpPr>
          <p:cNvPr id="77" name="곱셈 기호 4">
            <a:extLst>
              <a:ext uri="{FF2B5EF4-FFF2-40B4-BE49-F238E27FC236}">
                <a16:creationId xmlns:a16="http://schemas.microsoft.com/office/drawing/2014/main" xmlns="" id="{9F49F446-32A7-4B00-BD58-2534D2E7682B}"/>
              </a:ext>
            </a:extLst>
          </p:cNvPr>
          <p:cNvSpPr/>
          <p:nvPr/>
        </p:nvSpPr>
        <p:spPr>
          <a:xfrm>
            <a:off x="3776663" y="2830215"/>
            <a:ext cx="1590675" cy="1590675"/>
          </a:xfrm>
          <a:prstGeom prst="mathMultiply">
            <a:avLst>
              <a:gd name="adj1" fmla="val 15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B8CEFC78-E082-463A-97A7-0EF3921F2214}"/>
              </a:ext>
            </a:extLst>
          </p:cNvPr>
          <p:cNvGrpSpPr/>
          <p:nvPr/>
        </p:nvGrpSpPr>
        <p:grpSpPr>
          <a:xfrm>
            <a:off x="3547447" y="2654326"/>
            <a:ext cx="2019300" cy="2011385"/>
            <a:chOff x="5938613" y="2129503"/>
            <a:chExt cx="2019300" cy="2011385"/>
          </a:xfrm>
        </p:grpSpPr>
        <p:sp>
          <p:nvSpPr>
            <p:cNvPr id="80" name="제목 2">
              <a:extLst>
                <a:ext uri="{FF2B5EF4-FFF2-40B4-BE49-F238E27FC236}">
                  <a16:creationId xmlns:a16="http://schemas.microsoft.com/office/drawing/2014/main" xmlns="" id="{76C6135B-EDC6-4DC8-AEEF-52E591CD42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38613" y="3740838"/>
              <a:ext cx="20193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/>
              <a:r>
                <a:rPr lang="en-US" altLang="ko-KR" sz="20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#Android App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707D4E7E-D5B5-4391-ABFC-69CE1263A2EF}"/>
                </a:ext>
              </a:extLst>
            </p:cNvPr>
            <p:cNvGrpSpPr/>
            <p:nvPr/>
          </p:nvGrpSpPr>
          <p:grpSpPr>
            <a:xfrm>
              <a:off x="6156176" y="2129503"/>
              <a:ext cx="1584176" cy="1584176"/>
              <a:chOff x="6835307" y="3522349"/>
              <a:chExt cx="1679575" cy="1679575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xmlns="" id="{3E4A43DF-A250-4B84-A0D3-8DF84BEC10C8}"/>
                  </a:ext>
                </a:extLst>
              </p:cNvPr>
              <p:cNvSpPr/>
              <p:nvPr/>
            </p:nvSpPr>
            <p:spPr bwMode="auto">
              <a:xfrm>
                <a:off x="6835307" y="3522349"/>
                <a:ext cx="1679575" cy="1679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Arial" panose="020B0604020202020204" pitchFamily="34" charset="0"/>
                  <a:ea typeface="10X10" panose="020D06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xmlns="" id="{542F45D1-08E7-4478-832C-5003AF7B7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alphaModFix/>
                <a:biLevel thresh="75000"/>
                <a:extLst>
                  <a:ext uri="{BEBA8EAE-BF5A-486C-A8C5-ECC9F3942E4B}">
                    <a14:imgProps xmlns:a14="http://schemas.microsoft.com/office/drawing/2010/main" xmlns="">
                      <a14:imgLayer r:embed="rId27">
                        <a14:imgEffect>
                          <a14:sharpenSoften amount="100000"/>
                        </a14:imgEffect>
                        <a14:imgEffect>
                          <a14:colorTemperature colorTemp="6538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100000"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053641" y="3714308"/>
                <a:ext cx="1242905" cy="1242905"/>
              </a:xfrm>
              <a:prstGeom prst="rect">
                <a:avLst/>
              </a:prstGeom>
            </p:spPr>
          </p:pic>
        </p:grpSp>
      </p:grpSp>
      <p:sp>
        <p:nvSpPr>
          <p:cNvPr id="84" name="제목 2">
            <a:extLst>
              <a:ext uri="{FF2B5EF4-FFF2-40B4-BE49-F238E27FC236}">
                <a16:creationId xmlns:a16="http://schemas.microsoft.com/office/drawing/2014/main" xmlns="" id="{CD48B5EF-A9E6-42B1-B23B-71D6994E4694}"/>
              </a:ext>
            </a:extLst>
          </p:cNvPr>
          <p:cNvSpPr txBox="1">
            <a:spLocks/>
          </p:cNvSpPr>
          <p:nvPr/>
        </p:nvSpPr>
        <p:spPr bwMode="auto">
          <a:xfrm>
            <a:off x="4929414" y="5257046"/>
            <a:ext cx="28083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Using</a:t>
            </a:r>
          </a:p>
          <a:p>
            <a:pPr algn="ctr" latinLnBrk="1"/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xmlns="" val="277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decel="100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60" presetClass="entr" presetSubtype="409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95" dur="10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6" dur="10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7" dur="10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8" dur="10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00"/>
                            </p:stCondLst>
                            <p:childTnLst>
                              <p:par>
                                <p:cTn id="2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500"/>
                            </p:stCondLst>
                            <p:childTnLst>
                              <p:par>
                                <p:cTn id="2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allAtOnce"/>
      <p:bldP spid="59" grpId="0" build="allAtOnce"/>
      <p:bldP spid="16392" grpId="0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7" grpId="0" animBg="1"/>
      <p:bldP spid="77" grpId="1" animBg="1"/>
      <p:bldP spid="84" grpId="0"/>
      <p:bldP spid="8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9206" y="4797152"/>
            <a:ext cx="6605588" cy="935608"/>
            <a:chOff x="1385888" y="4065017"/>
            <a:chExt cx="6605588" cy="935608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1385888" y="4065017"/>
              <a:ext cx="660558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3500" b="1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개발 동기 및 목표</a:t>
              </a:r>
              <a:endParaRPr kumimoji="0" lang="en-US" altLang="ko-KR" sz="35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1385888" y="4662488"/>
              <a:ext cx="66055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Barrier Free, </a:t>
              </a:r>
              <a:r>
                <a:rPr kumimoji="0" lang="ko-KR" altLang="en-US" sz="160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시각장애인 보행보조 프로그램</a:t>
              </a:r>
              <a:endParaRPr kumimoji="0" lang="en-US" altLang="ko-KR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6F93A6-716B-4546-B756-9C13D7252F4C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2B13E4-4A2A-4302-B91C-109D172EA53B}"/>
              </a:ext>
            </a:extLst>
          </p:cNvPr>
          <p:cNvSpPr txBox="1"/>
          <p:nvPr/>
        </p:nvSpPr>
        <p:spPr>
          <a:xfrm>
            <a:off x="0" y="987549"/>
            <a:ext cx="9144000" cy="315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본고딕 KR Heavy" panose="020B0A00000000000000" pitchFamily="34" charset="-127"/>
                <a:ea typeface="본고딕 KR Heavy" panose="020B0A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2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  <a:latin typeface="ADAM.CG PRO" pitchFamily="50" charset="0"/>
                <a:ea typeface="12롯데마트드림Bold" panose="02020603020101020101" pitchFamily="18" charset="-127"/>
              </a:rPr>
              <a:t>02</a:t>
            </a:r>
            <a:endParaRPr lang="ko-KR" altLang="en-US" sz="20000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25400" dir="13500000">
                  <a:prstClr val="black">
                    <a:alpha val="40000"/>
                  </a:prstClr>
                </a:innerShdw>
              </a:effectLst>
              <a:latin typeface="ADAM.CG PRO" pitchFamily="50" charset="0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7716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동기 및 목표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E9D4D21-9CE5-43BA-8EAB-BABE42455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647" y="5187253"/>
            <a:ext cx="2700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32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#</a:t>
            </a:r>
            <a:r>
              <a:rPr kumimoji="0" lang="ko-KR" altLang="en-US" sz="32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현실적 문제</a:t>
            </a:r>
            <a:endParaRPr kumimoji="0" lang="en-US" altLang="ko-KR" sz="3200" spc="-15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xmlns="" id="{E703C146-D636-47F1-B628-9D1BFF840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133" y="2499477"/>
            <a:ext cx="327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32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#Barrier</a:t>
            </a:r>
            <a:r>
              <a:rPr kumimoji="0" lang="ko-KR" altLang="en-US" sz="32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32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Free</a:t>
            </a: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xmlns="" id="{D03FB374-4A31-451A-A83D-4122C8C25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073" y="5178391"/>
            <a:ext cx="327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3200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#Our Project</a:t>
            </a:r>
          </a:p>
        </p:txBody>
      </p:sp>
      <p:sp>
        <p:nvSpPr>
          <p:cNvPr id="24" name="왼쪽 대괄호 23">
            <a:extLst>
              <a:ext uri="{FF2B5EF4-FFF2-40B4-BE49-F238E27FC236}">
                <a16:creationId xmlns:a16="http://schemas.microsoft.com/office/drawing/2014/main" xmlns="" id="{BF7B8023-25B1-4F71-8142-C8181C995537}"/>
              </a:ext>
            </a:extLst>
          </p:cNvPr>
          <p:cNvSpPr/>
          <p:nvPr/>
        </p:nvSpPr>
        <p:spPr bwMode="auto">
          <a:xfrm rot="5400000">
            <a:off x="4379913" y="-3007004"/>
            <a:ext cx="384175" cy="5384800"/>
          </a:xfrm>
          <a:prstGeom prst="leftBracket">
            <a:avLst>
              <a:gd name="adj" fmla="val 97737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xmlns="" id="{6F4E65A6-C356-4BEA-9F8F-A9106203F07C}"/>
              </a:ext>
            </a:extLst>
          </p:cNvPr>
          <p:cNvSpPr/>
          <p:nvPr/>
        </p:nvSpPr>
        <p:spPr bwMode="auto">
          <a:xfrm rot="16200000" flipV="1">
            <a:off x="4379913" y="4504952"/>
            <a:ext cx="384175" cy="5384800"/>
          </a:xfrm>
          <a:prstGeom prst="leftBracket">
            <a:avLst>
              <a:gd name="adj" fmla="val 97737"/>
            </a:avLst>
          </a:prstGeom>
          <a:noFill/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F9A7DD54-A538-46D7-AFE2-3175D367464E}"/>
              </a:ext>
            </a:extLst>
          </p:cNvPr>
          <p:cNvGrpSpPr/>
          <p:nvPr/>
        </p:nvGrpSpPr>
        <p:grpSpPr>
          <a:xfrm>
            <a:off x="3914986" y="1228969"/>
            <a:ext cx="1314028" cy="1314028"/>
            <a:chOff x="3914986" y="1489990"/>
            <a:chExt cx="1314028" cy="131402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4F3F6A71-016A-4B93-A87B-0E9ABD5AEA8E}"/>
                </a:ext>
              </a:extLst>
            </p:cNvPr>
            <p:cNvSpPr/>
            <p:nvPr/>
          </p:nvSpPr>
          <p:spPr bwMode="auto">
            <a:xfrm>
              <a:off x="3914986" y="1489990"/>
              <a:ext cx="1314028" cy="1314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3" name="그래픽 32" descr="전체 액세스 ">
              <a:extLst>
                <a:ext uri="{FF2B5EF4-FFF2-40B4-BE49-F238E27FC236}">
                  <a16:creationId xmlns:a16="http://schemas.microsoft.com/office/drawing/2014/main" xmlns="" id="{F146DA3A-81C2-4BA5-BB9B-D45D90D55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196666" y="1706097"/>
              <a:ext cx="874363" cy="874363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A29A79A4-0305-4746-BF9A-BF62687826EF}"/>
              </a:ext>
            </a:extLst>
          </p:cNvPr>
          <p:cNvGrpSpPr/>
          <p:nvPr/>
        </p:nvGrpSpPr>
        <p:grpSpPr>
          <a:xfrm>
            <a:off x="1835696" y="3864363"/>
            <a:ext cx="1314028" cy="1314028"/>
            <a:chOff x="1979711" y="3370477"/>
            <a:chExt cx="1314028" cy="131402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2E048FC3-DB06-4F8C-975B-56A942772938}"/>
                </a:ext>
              </a:extLst>
            </p:cNvPr>
            <p:cNvSpPr/>
            <p:nvPr/>
          </p:nvSpPr>
          <p:spPr bwMode="auto">
            <a:xfrm>
              <a:off x="1979711" y="3370477"/>
              <a:ext cx="1314028" cy="1314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" name="그래픽 2" descr="동전">
              <a:extLst>
                <a:ext uri="{FF2B5EF4-FFF2-40B4-BE49-F238E27FC236}">
                  <a16:creationId xmlns:a16="http://schemas.microsoft.com/office/drawing/2014/main" xmlns="" id="{4862FCCE-F033-4A6B-BDF9-CBA48F42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36725" y="3695883"/>
              <a:ext cx="501019" cy="501019"/>
            </a:xfrm>
            <a:prstGeom prst="rect">
              <a:avLst/>
            </a:prstGeom>
          </p:spPr>
        </p:pic>
        <p:pic>
          <p:nvPicPr>
            <p:cNvPr id="5" name="그래픽 4" descr="채우기 없는 긴장한 얼굴">
              <a:extLst>
                <a:ext uri="{FF2B5EF4-FFF2-40B4-BE49-F238E27FC236}">
                  <a16:creationId xmlns:a16="http://schemas.microsoft.com/office/drawing/2014/main" xmlns="" id="{CE96FE5D-6C03-4B26-BD95-41162B5F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139528" y="3985227"/>
              <a:ext cx="539829" cy="539829"/>
            </a:xfrm>
            <a:prstGeom prst="rect">
              <a:avLst/>
            </a:prstGeom>
          </p:spPr>
        </p:pic>
        <p:pic>
          <p:nvPicPr>
            <p:cNvPr id="9" name="그래픽 8" descr="물음표">
              <a:extLst>
                <a:ext uri="{FF2B5EF4-FFF2-40B4-BE49-F238E27FC236}">
                  <a16:creationId xmlns:a16="http://schemas.microsoft.com/office/drawing/2014/main" xmlns="" id="{C7F16E21-DE38-4B3E-87BC-09AA66ED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267744" y="3738034"/>
              <a:ext cx="285109" cy="28510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A11CDE3-4FF8-47DE-A1FE-C5365702FA44}"/>
              </a:ext>
            </a:extLst>
          </p:cNvPr>
          <p:cNvGrpSpPr/>
          <p:nvPr/>
        </p:nvGrpSpPr>
        <p:grpSpPr>
          <a:xfrm>
            <a:off x="6053560" y="3868123"/>
            <a:ext cx="1314028" cy="1314028"/>
            <a:chOff x="6053560" y="3868123"/>
            <a:chExt cx="1314028" cy="131402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3F6B5DE2-2627-457F-9651-6C509F080597}"/>
                </a:ext>
              </a:extLst>
            </p:cNvPr>
            <p:cNvSpPr/>
            <p:nvPr/>
          </p:nvSpPr>
          <p:spPr bwMode="auto">
            <a:xfrm>
              <a:off x="6053560" y="3868123"/>
              <a:ext cx="1314028" cy="1314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" panose="020B0604020202020204" pitchFamily="34" charset="0"/>
                <a:ea typeface="10X10" panose="020D0604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CC25E56E-17FD-4A54-8CBE-64FE46450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11">
                      <a14:imgEffect>
                        <a14:sharpenSoften amount="100000"/>
                      </a14:imgEffect>
                      <a14:imgEffect>
                        <a14:colorTemperature colorTemp="6538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148885" y="3943922"/>
              <a:ext cx="1172309" cy="1172309"/>
            </a:xfrm>
            <a:prstGeom prst="rect">
              <a:avLst/>
            </a:prstGeom>
          </p:spPr>
        </p:pic>
      </p:grpSp>
      <p:sp>
        <p:nvSpPr>
          <p:cNvPr id="16" name="막힌 원호 15">
            <a:extLst>
              <a:ext uri="{FF2B5EF4-FFF2-40B4-BE49-F238E27FC236}">
                <a16:creationId xmlns:a16="http://schemas.microsoft.com/office/drawing/2014/main" xmlns="" id="{35E7E724-D702-4784-8DB4-28E2B9CBA8E1}"/>
              </a:ext>
            </a:extLst>
          </p:cNvPr>
          <p:cNvSpPr/>
          <p:nvPr/>
        </p:nvSpPr>
        <p:spPr>
          <a:xfrm rot="3177744">
            <a:off x="4919689" y="2513243"/>
            <a:ext cx="2267744" cy="61722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막힌 원호 50">
            <a:extLst>
              <a:ext uri="{FF2B5EF4-FFF2-40B4-BE49-F238E27FC236}">
                <a16:creationId xmlns:a16="http://schemas.microsoft.com/office/drawing/2014/main" xmlns="" id="{33727C50-C2CC-4A91-8919-F7C62225721A}"/>
              </a:ext>
            </a:extLst>
          </p:cNvPr>
          <p:cNvSpPr/>
          <p:nvPr/>
        </p:nvSpPr>
        <p:spPr>
          <a:xfrm rot="18475728">
            <a:off x="1945493" y="2513242"/>
            <a:ext cx="2267744" cy="61722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막힌 원호 51">
            <a:extLst>
              <a:ext uri="{FF2B5EF4-FFF2-40B4-BE49-F238E27FC236}">
                <a16:creationId xmlns:a16="http://schemas.microsoft.com/office/drawing/2014/main" xmlns="" id="{5A0C20CB-6AB4-45CE-81CC-9782430EE7E2}"/>
              </a:ext>
            </a:extLst>
          </p:cNvPr>
          <p:cNvSpPr/>
          <p:nvPr/>
        </p:nvSpPr>
        <p:spPr>
          <a:xfrm rot="10800000">
            <a:off x="3432112" y="4597559"/>
            <a:ext cx="2267744" cy="61722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387" name="그림 16386" descr="스키타기, 하늘이(가) 표시된 사진&#10;&#10;자동 생성된 설명">
            <a:extLst>
              <a:ext uri="{FF2B5EF4-FFF2-40B4-BE49-F238E27FC236}">
                <a16:creationId xmlns:a16="http://schemas.microsoft.com/office/drawing/2014/main" xmlns="" id="{2B327AEE-4ACA-4016-9EB8-131CA87A799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artisticGlowEdges trans="0" smoothnes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193045">
            <a:off x="2076123" y="2769889"/>
            <a:ext cx="1593405" cy="1593405"/>
          </a:xfrm>
          <a:prstGeom prst="rect">
            <a:avLst/>
          </a:prstGeom>
        </p:spPr>
      </p:pic>
      <p:pic>
        <p:nvPicPr>
          <p:cNvPr id="16390" name="그래픽 16389" descr="개">
            <a:extLst>
              <a:ext uri="{FF2B5EF4-FFF2-40B4-BE49-F238E27FC236}">
                <a16:creationId xmlns:a16="http://schemas.microsoft.com/office/drawing/2014/main" xmlns="" id="{2E2C773E-2780-408A-8F27-CACA9EBD65C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711890" y="2342455"/>
            <a:ext cx="1224136" cy="1224136"/>
          </a:xfrm>
          <a:prstGeom prst="rect">
            <a:avLst/>
          </a:prstGeom>
        </p:spPr>
      </p:pic>
      <p:pic>
        <p:nvPicPr>
          <p:cNvPr id="16392" name="그래픽 16391" descr="두 남자">
            <a:extLst>
              <a:ext uri="{FF2B5EF4-FFF2-40B4-BE49-F238E27FC236}">
                <a16:creationId xmlns:a16="http://schemas.microsoft.com/office/drawing/2014/main" xmlns="" id="{DE2A7E70-FC5B-4723-AADC-5E37C189017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749988" y="3786421"/>
            <a:ext cx="1063283" cy="1063283"/>
          </a:xfrm>
          <a:prstGeom prst="rect">
            <a:avLst/>
          </a:prstGeom>
        </p:spPr>
      </p:pic>
      <p:sp>
        <p:nvSpPr>
          <p:cNvPr id="61" name="곱셈 기호 4">
            <a:extLst>
              <a:ext uri="{FF2B5EF4-FFF2-40B4-BE49-F238E27FC236}">
                <a16:creationId xmlns:a16="http://schemas.microsoft.com/office/drawing/2014/main" xmlns="" id="{2C87A4F8-ED8E-4AE3-B80F-163E629FD713}"/>
              </a:ext>
            </a:extLst>
          </p:cNvPr>
          <p:cNvSpPr/>
          <p:nvPr/>
        </p:nvSpPr>
        <p:spPr>
          <a:xfrm rot="18895455">
            <a:off x="3776663" y="2830215"/>
            <a:ext cx="1590675" cy="1590675"/>
          </a:xfrm>
          <a:prstGeom prst="mathMultiply">
            <a:avLst>
              <a:gd name="adj1" fmla="val 15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4DDA7D74-3A9D-4EB4-A44A-54C0D2D09F9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9774" y="2961724"/>
            <a:ext cx="1314029" cy="13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39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22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5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1715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44" grpId="0"/>
      <p:bldP spid="44" grpId="1"/>
      <p:bldP spid="24" grpId="0" animBg="1"/>
      <p:bldP spid="24" grpId="1" animBg="1"/>
      <p:bldP spid="25" grpId="0" animBg="1"/>
      <p:bldP spid="25" grpId="1" animBg="1"/>
      <p:bldP spid="16" grpId="0" animBg="1"/>
      <p:bldP spid="16" grpId="1" animBg="1"/>
      <p:bldP spid="51" grpId="0" animBg="1"/>
      <p:bldP spid="51" grpId="1" animBg="1"/>
      <p:bldP spid="52" grpId="0" animBg="1"/>
      <p:bldP spid="52" grpId="1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9206" y="4797152"/>
            <a:ext cx="6605588" cy="935608"/>
            <a:chOff x="1385888" y="4065017"/>
            <a:chExt cx="6605588" cy="935608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1385888" y="4065017"/>
              <a:ext cx="660558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3500" b="1" spc="-15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프로젝트 설계 및 수행과정</a:t>
              </a:r>
              <a:endParaRPr kumimoji="0" lang="en-US" altLang="ko-KR" sz="3500" b="1" spc="-15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1385888" y="4662488"/>
              <a:ext cx="66055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개발환경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,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프로젝트 진행과정</a:t>
              </a:r>
              <a:endParaRPr kumimoji="0" lang="en-US" altLang="ko-KR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6F93A6-716B-4546-B756-9C13D7252F4C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2B13E4-4A2A-4302-B91C-109D172EA53B}"/>
              </a:ext>
            </a:extLst>
          </p:cNvPr>
          <p:cNvSpPr txBox="1"/>
          <p:nvPr/>
        </p:nvSpPr>
        <p:spPr>
          <a:xfrm>
            <a:off x="0" y="987549"/>
            <a:ext cx="9144000" cy="315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본고딕 KR Heavy" panose="020B0A00000000000000" pitchFamily="34" charset="-127"/>
                <a:ea typeface="본고딕 KR Heavy" panose="020B0A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2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prstClr val="black">
                      <a:alpha val="40000"/>
                    </a:prstClr>
                  </a:innerShdw>
                </a:effectLst>
                <a:latin typeface="ADAM.CG PRO" pitchFamily="50" charset="0"/>
                <a:ea typeface="12롯데마트드림Bold" panose="02020603020101020101" pitchFamily="18" charset="-127"/>
              </a:rPr>
              <a:t>03</a:t>
            </a:r>
            <a:endParaRPr lang="ko-KR" altLang="en-US" sz="20000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25400" dir="13500000">
                  <a:prstClr val="black">
                    <a:alpha val="40000"/>
                  </a:prstClr>
                </a:innerShdw>
              </a:effectLst>
              <a:latin typeface="ADAM.CG PRO" pitchFamily="50" charset="0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8411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제목 2"/>
          <p:cNvSpPr txBox="1">
            <a:spLocks/>
          </p:cNvSpPr>
          <p:nvPr/>
        </p:nvSpPr>
        <p:spPr bwMode="auto">
          <a:xfrm>
            <a:off x="686596" y="4619472"/>
            <a:ext cx="201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rial Black" panose="020B0A040201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6397" name="제목 2"/>
          <p:cNvSpPr txBox="1">
            <a:spLocks/>
          </p:cNvSpPr>
          <p:nvPr/>
        </p:nvSpPr>
        <p:spPr bwMode="auto">
          <a:xfrm>
            <a:off x="171957" y="5034662"/>
            <a:ext cx="29518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FontTx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안드로이드 스튜디오 활용을 위한 언어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진행과정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xmlns="" id="{6167FCF7-BCE9-482F-8641-E42C688642F9}"/>
              </a:ext>
            </a:extLst>
          </p:cNvPr>
          <p:cNvSpPr txBox="1">
            <a:spLocks/>
          </p:cNvSpPr>
          <p:nvPr/>
        </p:nvSpPr>
        <p:spPr bwMode="auto">
          <a:xfrm>
            <a:off x="3324567" y="4619472"/>
            <a:ext cx="23995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rial Black" panose="020B0A040201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Android Studio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6E550AC-95E9-4A9A-A30D-7D468627DD33}"/>
              </a:ext>
            </a:extLst>
          </p:cNvPr>
          <p:cNvGrpSpPr/>
          <p:nvPr/>
        </p:nvGrpSpPr>
        <p:grpSpPr>
          <a:xfrm>
            <a:off x="257480" y="1752187"/>
            <a:ext cx="8629040" cy="2821797"/>
            <a:chOff x="767496" y="2140443"/>
            <a:chExt cx="7782325" cy="2670194"/>
          </a:xfrm>
          <a:solidFill>
            <a:schemeClr val="bg1"/>
          </a:solidFill>
        </p:grpSpPr>
        <p:sp>
          <p:nvSpPr>
            <p:cNvPr id="29" name="자유형 25">
              <a:extLst>
                <a:ext uri="{FF2B5EF4-FFF2-40B4-BE49-F238E27FC236}">
                  <a16:creationId xmlns:a16="http://schemas.microsoft.com/office/drawing/2014/main" xmlns="" id="{CDE54A30-4C50-4E0E-8A99-180A74D88532}"/>
                </a:ext>
              </a:extLst>
            </p:cNvPr>
            <p:cNvSpPr/>
            <p:nvPr/>
          </p:nvSpPr>
          <p:spPr>
            <a:xfrm>
              <a:off x="3329139" y="2140444"/>
              <a:ext cx="2619792" cy="2668002"/>
            </a:xfrm>
            <a:custGeom>
              <a:avLst/>
              <a:gdLst>
                <a:gd name="connsiteX0" fmla="*/ 0 w 3234520"/>
                <a:gd name="connsiteY0" fmla="*/ 0 h 3193203"/>
                <a:gd name="connsiteX1" fmla="*/ 3234520 w 3234520"/>
                <a:gd name="connsiteY1" fmla="*/ 0 h 3193203"/>
                <a:gd name="connsiteX2" fmla="*/ 3180447 w 3234520"/>
                <a:gd name="connsiteY2" fmla="*/ 54566 h 3193203"/>
                <a:gd name="connsiteX3" fmla="*/ 68248 w 3234520"/>
                <a:gd name="connsiteY3" fmla="*/ 54566 h 3193203"/>
                <a:gd name="connsiteX4" fmla="*/ 68248 w 3234520"/>
                <a:gd name="connsiteY4" fmla="*/ 3193203 h 3193203"/>
                <a:gd name="connsiteX5" fmla="*/ 0 w 3234520"/>
                <a:gd name="connsiteY5" fmla="*/ 3193203 h 319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520" h="3193203">
                  <a:moveTo>
                    <a:pt x="0" y="0"/>
                  </a:moveTo>
                  <a:lnTo>
                    <a:pt x="3234520" y="0"/>
                  </a:lnTo>
                  <a:lnTo>
                    <a:pt x="3180447" y="54566"/>
                  </a:lnTo>
                  <a:lnTo>
                    <a:pt x="68248" y="54566"/>
                  </a:lnTo>
                  <a:lnTo>
                    <a:pt x="68248" y="3193203"/>
                  </a:lnTo>
                  <a:lnTo>
                    <a:pt x="0" y="31932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자유형 20">
              <a:extLst>
                <a:ext uri="{FF2B5EF4-FFF2-40B4-BE49-F238E27FC236}">
                  <a16:creationId xmlns:a16="http://schemas.microsoft.com/office/drawing/2014/main" xmlns="" id="{89CD9051-421D-4FFC-9495-BC3BF4FC7774}"/>
                </a:ext>
              </a:extLst>
            </p:cNvPr>
            <p:cNvSpPr/>
            <p:nvPr/>
          </p:nvSpPr>
          <p:spPr>
            <a:xfrm rot="16200000">
              <a:off x="5893982" y="2152606"/>
              <a:ext cx="2668002" cy="2643676"/>
            </a:xfrm>
            <a:custGeom>
              <a:avLst/>
              <a:gdLst>
                <a:gd name="connsiteX0" fmla="*/ 3193204 w 3193204"/>
                <a:gd name="connsiteY0" fmla="*/ 0 h 3264008"/>
                <a:gd name="connsiteX1" fmla="*/ 3193204 w 3193204"/>
                <a:gd name="connsiteY1" fmla="*/ 41693 h 3264008"/>
                <a:gd name="connsiteX2" fmla="*/ 3180447 w 3193204"/>
                <a:gd name="connsiteY2" fmla="*/ 54566 h 3264008"/>
                <a:gd name="connsiteX3" fmla="*/ 68248 w 3193204"/>
                <a:gd name="connsiteY3" fmla="*/ 54566 h 3264008"/>
                <a:gd name="connsiteX4" fmla="*/ 68248 w 3193204"/>
                <a:gd name="connsiteY4" fmla="*/ 3195138 h 3264008"/>
                <a:gd name="connsiteX5" fmla="*/ 0 w 3193204"/>
                <a:gd name="connsiteY5" fmla="*/ 3264008 h 3264008"/>
                <a:gd name="connsiteX6" fmla="*/ 0 w 3193204"/>
                <a:gd name="connsiteY6" fmla="*/ 0 h 32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3204" h="3264008">
                  <a:moveTo>
                    <a:pt x="3193204" y="0"/>
                  </a:moveTo>
                  <a:lnTo>
                    <a:pt x="3193204" y="41693"/>
                  </a:lnTo>
                  <a:lnTo>
                    <a:pt x="3180447" y="54566"/>
                  </a:lnTo>
                  <a:lnTo>
                    <a:pt x="68248" y="54566"/>
                  </a:lnTo>
                  <a:lnTo>
                    <a:pt x="68248" y="3195138"/>
                  </a:lnTo>
                  <a:lnTo>
                    <a:pt x="0" y="32640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xmlns="" id="{88331CF0-0D09-485A-9612-293D6AD4783E}"/>
                </a:ext>
              </a:extLst>
            </p:cNvPr>
            <p:cNvSpPr/>
            <p:nvPr/>
          </p:nvSpPr>
          <p:spPr>
            <a:xfrm>
              <a:off x="767496" y="4765046"/>
              <a:ext cx="2619792" cy="45591"/>
            </a:xfrm>
            <a:custGeom>
              <a:avLst/>
              <a:gdLst>
                <a:gd name="connsiteX0" fmla="*/ 0 w 3234520"/>
                <a:gd name="connsiteY0" fmla="*/ 0 h 54566"/>
                <a:gd name="connsiteX1" fmla="*/ 3234520 w 3234520"/>
                <a:gd name="connsiteY1" fmla="*/ 0 h 54566"/>
                <a:gd name="connsiteX2" fmla="*/ 3180447 w 3234520"/>
                <a:gd name="connsiteY2" fmla="*/ 54566 h 54566"/>
                <a:gd name="connsiteX3" fmla="*/ 698475 w 3234520"/>
                <a:gd name="connsiteY3" fmla="*/ 54566 h 54566"/>
                <a:gd name="connsiteX4" fmla="*/ 698475 w 3234520"/>
                <a:gd name="connsiteY4" fmla="*/ 51943 h 54566"/>
                <a:gd name="connsiteX5" fmla="*/ 0 w 3234520"/>
                <a:gd name="connsiteY5" fmla="*/ 51943 h 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4520" h="54566">
                  <a:moveTo>
                    <a:pt x="0" y="0"/>
                  </a:moveTo>
                  <a:lnTo>
                    <a:pt x="3234520" y="0"/>
                  </a:lnTo>
                  <a:lnTo>
                    <a:pt x="3180447" y="54566"/>
                  </a:lnTo>
                  <a:lnTo>
                    <a:pt x="698475" y="54566"/>
                  </a:lnTo>
                  <a:lnTo>
                    <a:pt x="698475" y="51943"/>
                  </a:lnTo>
                  <a:lnTo>
                    <a:pt x="0" y="5194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30B9894-F787-469F-A90C-63590E619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1000"/>
                    </a14:imgEffect>
                    <a14:imgEffect>
                      <a14:colorTemperature colorTemp="4764"/>
                    </a14:imgEffect>
                    <a14:imgEffect>
                      <a14:saturation sat="4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2902" y="2390954"/>
            <a:ext cx="2687250" cy="1702812"/>
          </a:xfrm>
          <a:prstGeom prst="rect">
            <a:avLst/>
          </a:prstGeom>
        </p:spPr>
      </p:pic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xmlns="" id="{6F1D5D9E-F0B8-4107-BD86-A04704DDE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9903" y="3032439"/>
            <a:ext cx="2591411" cy="400049"/>
          </a:xfrm>
          <a:prstGeom prst="rect">
            <a:avLst/>
          </a:prstGeom>
          <a:noFill/>
        </p:spPr>
      </p:pic>
      <p:sp>
        <p:nvSpPr>
          <p:cNvPr id="36" name="제목 2">
            <a:extLst>
              <a:ext uri="{FF2B5EF4-FFF2-40B4-BE49-F238E27FC236}">
                <a16:creationId xmlns:a16="http://schemas.microsoft.com/office/drawing/2014/main" xmlns="" id="{0CA01454-604A-44C4-9B62-95C9490A697B}"/>
              </a:ext>
            </a:extLst>
          </p:cNvPr>
          <p:cNvSpPr txBox="1">
            <a:spLocks/>
          </p:cNvSpPr>
          <p:nvPr/>
        </p:nvSpPr>
        <p:spPr bwMode="auto">
          <a:xfrm>
            <a:off x="3002094" y="5031392"/>
            <a:ext cx="30820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FontTx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안드로이드 전용 어플 제작을   위한 통합 개발 환경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(IDE)</a:t>
            </a: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xmlns="" id="{266EEC4A-5044-43C5-9B0F-D8C73EEF46B7}"/>
              </a:ext>
            </a:extLst>
          </p:cNvPr>
          <p:cNvSpPr txBox="1">
            <a:spLocks/>
          </p:cNvSpPr>
          <p:nvPr/>
        </p:nvSpPr>
        <p:spPr bwMode="auto">
          <a:xfrm>
            <a:off x="6179903" y="4619472"/>
            <a:ext cx="25914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rial Black" panose="020B0A04020102020204" pitchFamily="34" charset="0"/>
                <a:ea typeface="10X10" panose="020D0604000000000000" pitchFamily="50" charset="-127"/>
                <a:cs typeface="Arial" panose="020B0604020202020204" pitchFamily="34" charset="0"/>
              </a:rPr>
              <a:t>TensorFlow Lite</a:t>
            </a:r>
          </a:p>
        </p:txBody>
      </p:sp>
      <p:sp>
        <p:nvSpPr>
          <p:cNvPr id="38" name="제목 2">
            <a:extLst>
              <a:ext uri="{FF2B5EF4-FFF2-40B4-BE49-F238E27FC236}">
                <a16:creationId xmlns:a16="http://schemas.microsoft.com/office/drawing/2014/main" xmlns="" id="{3F50EACF-89FF-4146-A3CB-9E9F43A6E44A}"/>
              </a:ext>
            </a:extLst>
          </p:cNvPr>
          <p:cNvSpPr txBox="1">
            <a:spLocks/>
          </p:cNvSpPr>
          <p:nvPr/>
        </p:nvSpPr>
        <p:spPr bwMode="auto">
          <a:xfrm>
            <a:off x="6020205" y="5031392"/>
            <a:ext cx="29048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FontTx/>
              <a:buChar char="•"/>
            </a:pP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텐서플로우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모델을 위한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  <a:p>
            <a:pPr marL="0" indent="0" latinLnBrk="1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   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모바일 실행 툴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xmlns="" id="{C4E69EA4-C148-4808-BFCD-100CE0A93C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072" y="2280381"/>
            <a:ext cx="2868760" cy="17630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0043905-6102-498A-99B8-14893FDD0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sharpenSoften amount="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7410" y="4024487"/>
            <a:ext cx="2803165" cy="12239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1" name="3D 모델 20" descr="Laptop - Windows menu">
                <a:extLst>
                  <a:ext uri="{FF2B5EF4-FFF2-40B4-BE49-F238E27FC236}">
                    <a16:creationId xmlns:a16="http://schemas.microsoft.com/office/drawing/2014/main" id="{AF687EC5-FD90-46DC-ABBD-88CF85E74C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7505575"/>
                  </p:ext>
                </p:extLst>
              </p:nvPr>
            </p:nvGraphicFramePr>
            <p:xfrm>
              <a:off x="3464606" y="1440556"/>
              <a:ext cx="2286123" cy="253253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86123" cy="2532535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58585" ay="1615947" az="1092005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69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모델 20" descr="Laptop - Windows menu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AF687EC5-FD90-46DC-ABBD-88CF85E74C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64606" y="1440556"/>
                <a:ext cx="2286123" cy="25325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19027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7" grpId="0"/>
      <p:bldP spid="22" grpId="0"/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0493BF2-278B-481F-99B4-6B1D2187BAF2}"/>
              </a:ext>
            </a:extLst>
          </p:cNvPr>
          <p:cNvSpPr/>
          <p:nvPr/>
        </p:nvSpPr>
        <p:spPr>
          <a:xfrm>
            <a:off x="7524328" y="260648"/>
            <a:ext cx="1512168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F4782516-FB21-4E67-97C1-3F1B4109F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진행과정</a:t>
            </a:r>
            <a:endParaRPr lang="ko-KR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2">
            <a:extLst>
              <a:ext uri="{FF2B5EF4-FFF2-40B4-BE49-F238E27FC236}">
                <a16:creationId xmlns:a16="http://schemas.microsoft.com/office/drawing/2014/main" xmlns="" id="{0C326B32-A93B-4FD5-8458-86710E81107B}"/>
              </a:ext>
            </a:extLst>
          </p:cNvPr>
          <p:cNvSpPr txBox="1">
            <a:spLocks/>
          </p:cNvSpPr>
          <p:nvPr/>
        </p:nvSpPr>
        <p:spPr bwMode="auto">
          <a:xfrm>
            <a:off x="1309523" y="4005064"/>
            <a:ext cx="2323844" cy="63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Tensorflow</a:t>
            </a:r>
            <a:r>
              <a:rPr lang="en-US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Lite Demo</a:t>
            </a:r>
          </a:p>
        </p:txBody>
      </p:sp>
      <p:pic>
        <p:nvPicPr>
          <p:cNvPr id="26" name="Picture 2" descr="tensorflow에 대한 이미지 검색결과">
            <a:extLst>
              <a:ext uri="{FF2B5EF4-FFF2-40B4-BE49-F238E27FC236}">
                <a16:creationId xmlns:a16="http://schemas.microsoft.com/office/drawing/2014/main" xmlns="" id="{664166BF-CD77-498D-8768-04C71F2EAC9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522" r="11396"/>
          <a:stretch/>
        </p:blipFill>
        <p:spPr bwMode="auto">
          <a:xfrm>
            <a:off x="1869434" y="2857373"/>
            <a:ext cx="1108860" cy="10568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41275" cap="sq">
            <a:solidFill>
              <a:schemeClr val="bg2">
                <a:lumMod val="25000"/>
              </a:schemeClr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AD6C3760-253A-4DB7-8909-6113455BC1A3}"/>
              </a:ext>
            </a:extLst>
          </p:cNvPr>
          <p:cNvSpPr/>
          <p:nvPr/>
        </p:nvSpPr>
        <p:spPr>
          <a:xfrm>
            <a:off x="3703138" y="3198740"/>
            <a:ext cx="1824848" cy="61607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xmlns="" id="{A9F8F913-C72C-42BE-8E74-548E2AD9543E}"/>
              </a:ext>
            </a:extLst>
          </p:cNvPr>
          <p:cNvSpPr txBox="1">
            <a:spLocks/>
          </p:cNvSpPr>
          <p:nvPr/>
        </p:nvSpPr>
        <p:spPr bwMode="auto">
          <a:xfrm>
            <a:off x="3410078" y="2812866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decompile</a:t>
            </a:r>
          </a:p>
        </p:txBody>
      </p:sp>
      <p:pic>
        <p:nvPicPr>
          <p:cNvPr id="8" name="그래픽 7" descr="웹 디자인">
            <a:extLst>
              <a:ext uri="{FF2B5EF4-FFF2-40B4-BE49-F238E27FC236}">
                <a16:creationId xmlns:a16="http://schemas.microsoft.com/office/drawing/2014/main" xmlns="" id="{ADDAE8C8-F6FB-42BB-907C-1AC4171A1E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72407" y="2812866"/>
            <a:ext cx="1554980" cy="1554980"/>
          </a:xfrm>
          <a:prstGeom prst="rect">
            <a:avLst/>
          </a:prstGeom>
        </p:spPr>
      </p:pic>
      <p:pic>
        <p:nvPicPr>
          <p:cNvPr id="10" name="그래픽 9" descr="말풍선">
            <a:extLst>
              <a:ext uri="{FF2B5EF4-FFF2-40B4-BE49-F238E27FC236}">
                <a16:creationId xmlns:a16="http://schemas.microsoft.com/office/drawing/2014/main" xmlns="" id="{B630ACF3-249D-49AD-A218-4A698A700E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45520" y="2130907"/>
            <a:ext cx="914400" cy="914400"/>
          </a:xfrm>
          <a:prstGeom prst="rect">
            <a:avLst/>
          </a:prstGeom>
        </p:spPr>
      </p:pic>
      <p:sp>
        <p:nvSpPr>
          <p:cNvPr id="32" name="제목 2">
            <a:extLst>
              <a:ext uri="{FF2B5EF4-FFF2-40B4-BE49-F238E27FC236}">
                <a16:creationId xmlns:a16="http://schemas.microsoft.com/office/drawing/2014/main" xmlns="" id="{B8CEE06E-AC51-4941-8DB0-E739172CF1CC}"/>
              </a:ext>
            </a:extLst>
          </p:cNvPr>
          <p:cNvSpPr txBox="1">
            <a:spLocks/>
          </p:cNvSpPr>
          <p:nvPr/>
        </p:nvSpPr>
        <p:spPr bwMode="auto">
          <a:xfrm>
            <a:off x="3220981" y="2096709"/>
            <a:ext cx="27891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8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Example Code</a:t>
            </a:r>
          </a:p>
        </p:txBody>
      </p:sp>
      <p:pic>
        <p:nvPicPr>
          <p:cNvPr id="13" name="그래픽 12" descr="목록">
            <a:extLst>
              <a:ext uri="{FF2B5EF4-FFF2-40B4-BE49-F238E27FC236}">
                <a16:creationId xmlns:a16="http://schemas.microsoft.com/office/drawing/2014/main" xmlns="" id="{2E10C3FB-2A60-4ADF-98E2-8015B1FE22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69702" y="2999438"/>
            <a:ext cx="1395835" cy="1395835"/>
          </a:xfrm>
          <a:prstGeom prst="rect">
            <a:avLst/>
          </a:prstGeom>
        </p:spPr>
      </p:pic>
      <p:sp>
        <p:nvSpPr>
          <p:cNvPr id="35" name="제목 2">
            <a:extLst>
              <a:ext uri="{FF2B5EF4-FFF2-40B4-BE49-F238E27FC236}">
                <a16:creationId xmlns:a16="http://schemas.microsoft.com/office/drawing/2014/main" xmlns="" id="{1F6F2423-003D-48D6-9C45-7D00A61A79E8}"/>
              </a:ext>
            </a:extLst>
          </p:cNvPr>
          <p:cNvSpPr txBox="1">
            <a:spLocks/>
          </p:cNvSpPr>
          <p:nvPr/>
        </p:nvSpPr>
        <p:spPr bwMode="auto">
          <a:xfrm>
            <a:off x="1705697" y="4439805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DATA SET</a:t>
            </a:r>
          </a:p>
        </p:txBody>
      </p:sp>
      <p:pic>
        <p:nvPicPr>
          <p:cNvPr id="15" name="그래픽 14" descr="자동차">
            <a:extLst>
              <a:ext uri="{FF2B5EF4-FFF2-40B4-BE49-F238E27FC236}">
                <a16:creationId xmlns:a16="http://schemas.microsoft.com/office/drawing/2014/main" xmlns="" id="{AAB7CBF6-C552-4EB7-9661-BD01B3F63A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614346" y="2857373"/>
            <a:ext cx="1824847" cy="18248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B35C6B6-669E-4FE2-B6CC-58A97D01204E}"/>
              </a:ext>
            </a:extLst>
          </p:cNvPr>
          <p:cNvSpPr/>
          <p:nvPr/>
        </p:nvSpPr>
        <p:spPr>
          <a:xfrm>
            <a:off x="4497760" y="2782038"/>
            <a:ext cx="2058017" cy="1975515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2">
            <a:extLst>
              <a:ext uri="{FF2B5EF4-FFF2-40B4-BE49-F238E27FC236}">
                <a16:creationId xmlns:a16="http://schemas.microsoft.com/office/drawing/2014/main" xmlns="" id="{08DA860E-2920-4D9A-944B-5C098FC9DB55}"/>
              </a:ext>
            </a:extLst>
          </p:cNvPr>
          <p:cNvSpPr txBox="1">
            <a:spLocks/>
          </p:cNvSpPr>
          <p:nvPr/>
        </p:nvSpPr>
        <p:spPr bwMode="auto">
          <a:xfrm>
            <a:off x="4408396" y="4835002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Car 99%</a:t>
            </a:r>
          </a:p>
        </p:txBody>
      </p:sp>
      <p:sp>
        <p:nvSpPr>
          <p:cNvPr id="40" name="제목 2">
            <a:extLst>
              <a:ext uri="{FF2B5EF4-FFF2-40B4-BE49-F238E27FC236}">
                <a16:creationId xmlns:a16="http://schemas.microsoft.com/office/drawing/2014/main" xmlns="" id="{C9AB35DD-2917-42DC-A637-852F4737696A}"/>
              </a:ext>
            </a:extLst>
          </p:cNvPr>
          <p:cNvSpPr txBox="1">
            <a:spLocks/>
          </p:cNvSpPr>
          <p:nvPr/>
        </p:nvSpPr>
        <p:spPr bwMode="auto">
          <a:xfrm>
            <a:off x="1729482" y="4439805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Our DATA SET</a:t>
            </a:r>
          </a:p>
        </p:txBody>
      </p:sp>
      <p:pic>
        <p:nvPicPr>
          <p:cNvPr id="28" name="그래픽 27" descr="개">
            <a:extLst>
              <a:ext uri="{FF2B5EF4-FFF2-40B4-BE49-F238E27FC236}">
                <a16:creationId xmlns:a16="http://schemas.microsoft.com/office/drawing/2014/main" xmlns="" id="{4E54AEDF-CE40-44A2-BE35-920020AC753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049468" y="3046805"/>
            <a:ext cx="1554980" cy="1554980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57A55417-2258-4B27-B7E3-5239BC182A65}"/>
              </a:ext>
            </a:extLst>
          </p:cNvPr>
          <p:cNvSpPr/>
          <p:nvPr/>
        </p:nvSpPr>
        <p:spPr>
          <a:xfrm>
            <a:off x="6773511" y="2782038"/>
            <a:ext cx="2058017" cy="1975515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2">
            <a:extLst>
              <a:ext uri="{FF2B5EF4-FFF2-40B4-BE49-F238E27FC236}">
                <a16:creationId xmlns:a16="http://schemas.microsoft.com/office/drawing/2014/main" xmlns="" id="{043E7D5E-56DB-46BB-9247-D13D3AAA2DEA}"/>
              </a:ext>
            </a:extLst>
          </p:cNvPr>
          <p:cNvSpPr txBox="1">
            <a:spLocks/>
          </p:cNvSpPr>
          <p:nvPr/>
        </p:nvSpPr>
        <p:spPr bwMode="auto">
          <a:xfrm>
            <a:off x="6665036" y="4835002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en-US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Dog 99%</a:t>
            </a:r>
          </a:p>
        </p:txBody>
      </p:sp>
      <p:sp>
        <p:nvSpPr>
          <p:cNvPr id="20" name="곱셈 기호 4">
            <a:extLst>
              <a:ext uri="{FF2B5EF4-FFF2-40B4-BE49-F238E27FC236}">
                <a16:creationId xmlns:a16="http://schemas.microsoft.com/office/drawing/2014/main" xmlns="" id="{15B5C648-10A5-4D71-8487-630B9557F9DC}"/>
              </a:ext>
            </a:extLst>
          </p:cNvPr>
          <p:cNvSpPr/>
          <p:nvPr/>
        </p:nvSpPr>
        <p:spPr>
          <a:xfrm rot="18895455">
            <a:off x="6590631" y="3425944"/>
            <a:ext cx="773500" cy="773500"/>
          </a:xfrm>
          <a:prstGeom prst="mathMultiply">
            <a:avLst>
              <a:gd name="adj1" fmla="val 15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xmlns="" id="{F66E6A09-B5B9-4BAF-A267-9B7A330D146D}"/>
              </a:ext>
            </a:extLst>
          </p:cNvPr>
          <p:cNvSpPr txBox="1">
            <a:spLocks/>
          </p:cNvSpPr>
          <p:nvPr/>
        </p:nvSpPr>
        <p:spPr bwMode="auto">
          <a:xfrm>
            <a:off x="6992352" y="3065692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ko-KR" altLang="en-US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일정 거리 계산</a:t>
            </a:r>
            <a:endParaRPr lang="en-US" altLang="ko-KR" sz="2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xmlns="" id="{D8523B0F-C777-4EAC-8B5B-0AC791A2AF83}"/>
              </a:ext>
            </a:extLst>
          </p:cNvPr>
          <p:cNvSpPr txBox="1">
            <a:spLocks/>
          </p:cNvSpPr>
          <p:nvPr/>
        </p:nvSpPr>
        <p:spPr bwMode="auto">
          <a:xfrm>
            <a:off x="6992352" y="3573016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ko-KR" altLang="en-US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소리 출력</a:t>
            </a:r>
            <a:endParaRPr lang="en-US" altLang="ko-KR" sz="2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xmlns="" id="{30E4B972-0182-4B2D-A9DA-1F780B1B03D1}"/>
              </a:ext>
            </a:extLst>
          </p:cNvPr>
          <p:cNvSpPr txBox="1">
            <a:spLocks/>
          </p:cNvSpPr>
          <p:nvPr/>
        </p:nvSpPr>
        <p:spPr bwMode="auto">
          <a:xfrm>
            <a:off x="6992352" y="4108390"/>
            <a:ext cx="2323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ko-KR" altLang="en-US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코드 간소화</a:t>
            </a:r>
            <a:endParaRPr lang="en-US" altLang="ko-KR" sz="2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17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4" grpId="0" animBg="1"/>
      <p:bldP spid="4" grpId="1" animBg="1"/>
      <p:bldP spid="27" grpId="0"/>
      <p:bldP spid="27" grpId="1"/>
      <p:bldP spid="32" grpId="0"/>
      <p:bldP spid="35" grpId="0"/>
      <p:bldP spid="35" grpId="1"/>
      <p:bldP spid="16" grpId="0" animBg="1"/>
      <p:bldP spid="39" grpId="0"/>
      <p:bldP spid="40" grpId="0"/>
      <p:bldP spid="42" grpId="0" animBg="1"/>
      <p:bldP spid="42" grpId="1" animBg="1"/>
      <p:bldP spid="43" grpId="0"/>
      <p:bldP spid="43" grpId="1"/>
      <p:bldP spid="20" grpId="0" animBg="1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사용자 지정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999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5906</TotalTime>
  <Words>456</Words>
  <Application>Microsoft Office PowerPoint</Application>
  <PresentationFormat>화면 슬라이드 쇼(4:3)</PresentationFormat>
  <Paragraphs>178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굴림</vt:lpstr>
      <vt:lpstr>Arial</vt:lpstr>
      <vt:lpstr>10X10</vt:lpstr>
      <vt:lpstr>Adobe 고딕 Std B</vt:lpstr>
      <vt:lpstr>맑은 고딕</vt:lpstr>
      <vt:lpstr>ADAM.CG PRO</vt:lpstr>
      <vt:lpstr>12롯데마트드림Bold</vt:lpstr>
      <vt:lpstr>Arial Black</vt:lpstr>
      <vt:lpstr>나눔바른고딕</vt:lpstr>
      <vt:lpstr>5_Office 테마</vt:lpstr>
      <vt:lpstr>디자인 사용자 지정</vt:lpstr>
      <vt:lpstr>슬라이드 1</vt:lpstr>
      <vt:lpstr>슬라이드 2</vt:lpstr>
      <vt:lpstr>슬라이드 3</vt:lpstr>
      <vt:lpstr>주제 재선정 과정 및 시행착오</vt:lpstr>
      <vt:lpstr>슬라이드 5</vt:lpstr>
      <vt:lpstr>개발 동기 및 목표</vt:lpstr>
      <vt:lpstr>슬라이드 7</vt:lpstr>
      <vt:lpstr>프로젝트 진행과정</vt:lpstr>
      <vt:lpstr>프로젝트 진행과정</vt:lpstr>
      <vt:lpstr>프로젝트 진행과정</vt:lpstr>
      <vt:lpstr>슬라이드 11</vt:lpstr>
      <vt:lpstr>슬라이드 12</vt:lpstr>
      <vt:lpstr>슬라이드 13</vt:lpstr>
      <vt:lpstr>최종결과물 시연 – 빅스비 호출</vt:lpstr>
      <vt:lpstr>최종결과물 시연 – 위험 물체 인식 및 경고음</vt:lpstr>
      <vt:lpstr>최종결과물 시연 – 번호입력 및 더블탭 전화발신</vt:lpstr>
      <vt:lpstr>슬라이드 17</vt:lpstr>
      <vt:lpstr>기대 효과</vt:lpstr>
      <vt:lpstr>슬라이드 19</vt:lpstr>
      <vt:lpstr>슬라이드 20</vt:lpstr>
      <vt:lpstr>슬라이드 21</vt:lpstr>
      <vt:lpstr>보완점 및 Future Work</vt:lpstr>
      <vt:lpstr>슬라이드 23</vt:lpstr>
    </vt:vector>
  </TitlesOfParts>
  <Company>디브리드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김현도</cp:lastModifiedBy>
  <cp:revision>506</cp:revision>
  <dcterms:created xsi:type="dcterms:W3CDTF">2011-06-13T04:09:39Z</dcterms:created>
  <dcterms:modified xsi:type="dcterms:W3CDTF">2019-06-23T09:45:39Z</dcterms:modified>
</cp:coreProperties>
</file>